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9" r:id="rId3"/>
    <p:sldId id="260" r:id="rId4"/>
    <p:sldId id="258" r:id="rId5"/>
    <p:sldId id="257" r:id="rId6"/>
    <p:sldId id="261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3" r:id="rId17"/>
    <p:sldId id="274" r:id="rId18"/>
    <p:sldId id="284" r:id="rId19"/>
    <p:sldId id="278" r:id="rId20"/>
    <p:sldId id="275" r:id="rId21"/>
    <p:sldId id="283" r:id="rId22"/>
    <p:sldId id="276" r:id="rId23"/>
    <p:sldId id="277" r:id="rId24"/>
    <p:sldId id="281" r:id="rId25"/>
    <p:sldId id="279" r:id="rId26"/>
    <p:sldId id="295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50" d="100"/>
          <a:sy n="50" d="100"/>
        </p:scale>
        <p:origin x="1800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841452-DBA5-4D74-8754-18A489CA1C9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F08D82EB-76B4-407B-9ECB-21416CE00890}">
      <dgm:prSet phldrT="[Text]" custT="1"/>
      <dgm:spPr/>
      <dgm:t>
        <a:bodyPr/>
        <a:lstStyle/>
        <a:p>
          <a:r>
            <a:rPr lang="en-US" sz="2400" b="1" dirty="0" smtClean="0"/>
            <a:t>Raw Reads</a:t>
          </a:r>
          <a:endParaRPr lang="en-US" sz="2400" b="1" dirty="0"/>
        </a:p>
      </dgm:t>
    </dgm:pt>
    <dgm:pt modelId="{DD1648A7-DEE2-4673-A4A0-8EE3013B22DA}" type="par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D9044968-A539-44A2-BA47-971881F9269F}" type="sib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9450F862-A3D0-4874-A929-572CE2C3DE03}">
      <dgm:prSet phldrT="[Text]" custT="1"/>
      <dgm:spPr/>
      <dgm:t>
        <a:bodyPr/>
        <a:lstStyle/>
        <a:p>
          <a:r>
            <a:rPr lang="en-US" sz="2400" b="1" dirty="0" smtClean="0"/>
            <a:t>Trim Reads</a:t>
          </a:r>
          <a:endParaRPr lang="en-US" sz="2400" b="1" dirty="0"/>
        </a:p>
      </dgm:t>
    </dgm:pt>
    <dgm:pt modelId="{A22435C9-8386-4A8F-B0E1-94AD3D8527D5}" type="par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28B4D0BE-CF09-4213-B7FA-EE32ACE2CFDA}" type="sib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45701FB2-EAE8-460D-8A2C-1313EB2ECAB8}">
      <dgm:prSet phldrT="[Text]" custT="1"/>
      <dgm:spPr/>
      <dgm:t>
        <a:bodyPr/>
        <a:lstStyle/>
        <a:p>
          <a:r>
            <a:rPr lang="en-US" sz="2000" b="1" dirty="0" smtClean="0"/>
            <a:t>Optional: </a:t>
          </a:r>
          <a:r>
            <a:rPr lang="en-US" sz="1700" b="1" dirty="0" smtClean="0"/>
            <a:t>Transcriptome Reconstruction</a:t>
          </a:r>
          <a:endParaRPr lang="en-US" sz="1700" b="1" dirty="0"/>
        </a:p>
      </dgm:t>
    </dgm:pt>
    <dgm:pt modelId="{1357A1D5-C862-4B37-B8F1-0C8B170AE36A}" type="par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8F4F4B17-6A1C-4D37-957C-FBEB66746A2F}" type="sib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A75AADDD-1498-4AEB-8C2E-BF3A415E7ADB}">
      <dgm:prSet phldrT="[Text]" custT="1"/>
      <dgm:spPr/>
      <dgm:t>
        <a:bodyPr/>
        <a:lstStyle/>
        <a:p>
          <a:r>
            <a:rPr lang="en-US" sz="2300" b="1" dirty="0" smtClean="0"/>
            <a:t>Quantitate</a:t>
          </a:r>
        </a:p>
      </dgm:t>
    </dgm:pt>
    <dgm:pt modelId="{76A6A633-6326-45E8-858D-1BA58F624862}" type="par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624B9764-6099-4E74-867A-B051EFA6A939}" type="sib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F38C4CC0-6009-4809-AC58-38AF3177B821}">
      <dgm:prSet phldrT="[Text]" custT="1"/>
      <dgm:spPr/>
      <dgm:t>
        <a:bodyPr/>
        <a:lstStyle/>
        <a:p>
          <a:r>
            <a:rPr lang="en-US" sz="2400" b="1" dirty="0" smtClean="0"/>
            <a:t>Genome </a:t>
          </a:r>
          <a:r>
            <a:rPr lang="en-US" sz="2400" b="1" dirty="0" smtClean="0"/>
            <a:t>Alignment</a:t>
          </a:r>
          <a:endParaRPr lang="en-US" sz="2400" b="1" dirty="0"/>
        </a:p>
      </dgm:t>
    </dgm:pt>
    <dgm:pt modelId="{2A4E755D-ABD7-40ED-B5A7-78BEF1DA30F2}" type="parTrans" cxnId="{5A75F3EB-EF91-4641-81DF-C8A83E341B05}">
      <dgm:prSet/>
      <dgm:spPr/>
      <dgm:t>
        <a:bodyPr/>
        <a:lstStyle/>
        <a:p>
          <a:endParaRPr lang="en-US" sz="1600"/>
        </a:p>
      </dgm:t>
    </dgm:pt>
    <dgm:pt modelId="{B033A6D9-012C-4E78-854A-B47E49CC9080}" type="sibTrans" cxnId="{5A75F3EB-EF91-4641-81DF-C8A83E341B05}">
      <dgm:prSet/>
      <dgm:spPr/>
      <dgm:t>
        <a:bodyPr/>
        <a:lstStyle/>
        <a:p>
          <a:endParaRPr lang="en-US" sz="1600"/>
        </a:p>
      </dgm:t>
    </dgm:pt>
    <dgm:pt modelId="{0DFD08E1-BF5E-4CC6-9FA3-8E9B1747FC62}" type="pres">
      <dgm:prSet presAssocID="{7F841452-DBA5-4D74-8754-18A489CA1C99}" presName="CompostProcess" presStyleCnt="0">
        <dgm:presLayoutVars>
          <dgm:dir/>
          <dgm:resizeHandles val="exact"/>
        </dgm:presLayoutVars>
      </dgm:prSet>
      <dgm:spPr/>
    </dgm:pt>
    <dgm:pt modelId="{701287D9-7248-4375-8093-399C8FD9A5B8}" type="pres">
      <dgm:prSet presAssocID="{7F841452-DBA5-4D74-8754-18A489CA1C99}" presName="arrow" presStyleLbl="bgShp" presStyleIdx="0" presStyleCnt="1" custLinFactNeighborX="-1564" custLinFactNeighborY="-654"/>
      <dgm:spPr/>
    </dgm:pt>
    <dgm:pt modelId="{13ABB4A5-A67D-4CBC-961C-18102018E8E3}" type="pres">
      <dgm:prSet presAssocID="{7F841452-DBA5-4D74-8754-18A489CA1C99}" presName="linearProcess" presStyleCnt="0"/>
      <dgm:spPr/>
    </dgm:pt>
    <dgm:pt modelId="{83620CE6-4C34-41F1-94A8-3AA4A6E822E1}" type="pres">
      <dgm:prSet presAssocID="{F08D82EB-76B4-407B-9ECB-21416CE00890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AC2C-3C5C-4715-BAE0-B582F40C6A8E}" type="pres">
      <dgm:prSet presAssocID="{D9044968-A539-44A2-BA47-971881F9269F}" presName="sibTrans" presStyleCnt="0"/>
      <dgm:spPr/>
    </dgm:pt>
    <dgm:pt modelId="{D1BEE3BE-B607-4DC2-8AF5-AAAF1CC0D95B}" type="pres">
      <dgm:prSet presAssocID="{9450F862-A3D0-4874-A929-572CE2C3DE0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F202-BDC1-44FA-B9AC-BA9299DC8667}" type="pres">
      <dgm:prSet presAssocID="{28B4D0BE-CF09-4213-B7FA-EE32ACE2CFDA}" presName="sibTrans" presStyleCnt="0"/>
      <dgm:spPr/>
    </dgm:pt>
    <dgm:pt modelId="{091E2E93-3CB3-45A3-9AE0-A87BDBAF3568}" type="pres">
      <dgm:prSet presAssocID="{F38C4CC0-6009-4809-AC58-38AF3177B821}" presName="textNode" presStyleLbl="node1" presStyleIdx="2" presStyleCnt="5" custLinFactNeighborX="-7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14578-8268-4CD8-9299-794C7AB633C4}" type="pres">
      <dgm:prSet presAssocID="{B033A6D9-012C-4E78-854A-B47E49CC9080}" presName="sibTrans" presStyleCnt="0"/>
      <dgm:spPr/>
    </dgm:pt>
    <dgm:pt modelId="{D628EA27-3E58-4310-B790-FE44825974DF}" type="pres">
      <dgm:prSet presAssocID="{45701FB2-EAE8-460D-8A2C-1313EB2ECAB8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F547D-2AEA-4A15-9310-2C99E3D26803}" type="pres">
      <dgm:prSet presAssocID="{8F4F4B17-6A1C-4D37-957C-FBEB66746A2F}" presName="sibTrans" presStyleCnt="0"/>
      <dgm:spPr/>
    </dgm:pt>
    <dgm:pt modelId="{F42A9E6B-343B-424A-9D1E-9015B7D86B22}" type="pres">
      <dgm:prSet presAssocID="{A75AADDD-1498-4AEB-8C2E-BF3A415E7AD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75F3EB-EF91-4641-81DF-C8A83E341B05}" srcId="{7F841452-DBA5-4D74-8754-18A489CA1C99}" destId="{F38C4CC0-6009-4809-AC58-38AF3177B821}" srcOrd="2" destOrd="0" parTransId="{2A4E755D-ABD7-40ED-B5A7-78BEF1DA30F2}" sibTransId="{B033A6D9-012C-4E78-854A-B47E49CC9080}"/>
    <dgm:cxn modelId="{1C53BC44-AFDD-4B56-9E87-E66B651B9B4A}" srcId="{7F841452-DBA5-4D74-8754-18A489CA1C99}" destId="{A75AADDD-1498-4AEB-8C2E-BF3A415E7ADB}" srcOrd="4" destOrd="0" parTransId="{76A6A633-6326-45E8-858D-1BA58F624862}" sibTransId="{624B9764-6099-4E74-867A-B051EFA6A939}"/>
    <dgm:cxn modelId="{F0C541E7-DB0F-4D2D-B2EE-4F897CFD8317}" srcId="{7F841452-DBA5-4D74-8754-18A489CA1C99}" destId="{45701FB2-EAE8-460D-8A2C-1313EB2ECAB8}" srcOrd="3" destOrd="0" parTransId="{1357A1D5-C862-4B37-B8F1-0C8B170AE36A}" sibTransId="{8F4F4B17-6A1C-4D37-957C-FBEB66746A2F}"/>
    <dgm:cxn modelId="{5CE4D162-154D-4318-A771-DB3809015AB9}" type="presOf" srcId="{7F841452-DBA5-4D74-8754-18A489CA1C99}" destId="{0DFD08E1-BF5E-4CC6-9FA3-8E9B1747FC62}" srcOrd="0" destOrd="0" presId="urn:microsoft.com/office/officeart/2005/8/layout/hProcess9"/>
    <dgm:cxn modelId="{6DBD8164-91EF-447D-8B77-6DE4BEFCA60F}" srcId="{7F841452-DBA5-4D74-8754-18A489CA1C99}" destId="{9450F862-A3D0-4874-A929-572CE2C3DE03}" srcOrd="1" destOrd="0" parTransId="{A22435C9-8386-4A8F-B0E1-94AD3D8527D5}" sibTransId="{28B4D0BE-CF09-4213-B7FA-EE32ACE2CFDA}"/>
    <dgm:cxn modelId="{41B99E92-A7EC-4E97-BB01-582DB8B269E6}" type="presOf" srcId="{A75AADDD-1498-4AEB-8C2E-BF3A415E7ADB}" destId="{F42A9E6B-343B-424A-9D1E-9015B7D86B22}" srcOrd="0" destOrd="0" presId="urn:microsoft.com/office/officeart/2005/8/layout/hProcess9"/>
    <dgm:cxn modelId="{52B0DCCD-A53C-4172-94ED-47E1294E4AE0}" type="presOf" srcId="{9450F862-A3D0-4874-A929-572CE2C3DE03}" destId="{D1BEE3BE-B607-4DC2-8AF5-AAAF1CC0D95B}" srcOrd="0" destOrd="0" presId="urn:microsoft.com/office/officeart/2005/8/layout/hProcess9"/>
    <dgm:cxn modelId="{8794DEA1-A061-450A-BDB7-2DF682403560}" type="presOf" srcId="{45701FB2-EAE8-460D-8A2C-1313EB2ECAB8}" destId="{D628EA27-3E58-4310-B790-FE44825974DF}" srcOrd="0" destOrd="0" presId="urn:microsoft.com/office/officeart/2005/8/layout/hProcess9"/>
    <dgm:cxn modelId="{AA02BEEC-1435-46AD-8585-470418E0EADE}" srcId="{7F841452-DBA5-4D74-8754-18A489CA1C99}" destId="{F08D82EB-76B4-407B-9ECB-21416CE00890}" srcOrd="0" destOrd="0" parTransId="{DD1648A7-DEE2-4673-A4A0-8EE3013B22DA}" sibTransId="{D9044968-A539-44A2-BA47-971881F9269F}"/>
    <dgm:cxn modelId="{321FDAB1-CC40-4AC1-AB4E-644EC4366B20}" type="presOf" srcId="{F38C4CC0-6009-4809-AC58-38AF3177B821}" destId="{091E2E93-3CB3-45A3-9AE0-A87BDBAF3568}" srcOrd="0" destOrd="0" presId="urn:microsoft.com/office/officeart/2005/8/layout/hProcess9"/>
    <dgm:cxn modelId="{679D9391-C621-47C9-A947-89E48F5D14EF}" type="presOf" srcId="{F08D82EB-76B4-407B-9ECB-21416CE00890}" destId="{83620CE6-4C34-41F1-94A8-3AA4A6E822E1}" srcOrd="0" destOrd="0" presId="urn:microsoft.com/office/officeart/2005/8/layout/hProcess9"/>
    <dgm:cxn modelId="{82548342-26C8-4002-A207-49911D1E1DC4}" type="presParOf" srcId="{0DFD08E1-BF5E-4CC6-9FA3-8E9B1747FC62}" destId="{701287D9-7248-4375-8093-399C8FD9A5B8}" srcOrd="0" destOrd="0" presId="urn:microsoft.com/office/officeart/2005/8/layout/hProcess9"/>
    <dgm:cxn modelId="{A9C417D1-4C49-44B2-A6E7-91824B103D90}" type="presParOf" srcId="{0DFD08E1-BF5E-4CC6-9FA3-8E9B1747FC62}" destId="{13ABB4A5-A67D-4CBC-961C-18102018E8E3}" srcOrd="1" destOrd="0" presId="urn:microsoft.com/office/officeart/2005/8/layout/hProcess9"/>
    <dgm:cxn modelId="{78614399-BDC0-4CA0-B2E2-840A7D217857}" type="presParOf" srcId="{13ABB4A5-A67D-4CBC-961C-18102018E8E3}" destId="{83620CE6-4C34-41F1-94A8-3AA4A6E822E1}" srcOrd="0" destOrd="0" presId="urn:microsoft.com/office/officeart/2005/8/layout/hProcess9"/>
    <dgm:cxn modelId="{B1850957-83A7-48CD-BDE2-EB0556BA794C}" type="presParOf" srcId="{13ABB4A5-A67D-4CBC-961C-18102018E8E3}" destId="{918FAC2C-3C5C-4715-BAE0-B582F40C6A8E}" srcOrd="1" destOrd="0" presId="urn:microsoft.com/office/officeart/2005/8/layout/hProcess9"/>
    <dgm:cxn modelId="{BE2CAE7F-070B-433F-A917-2903188C1AA2}" type="presParOf" srcId="{13ABB4A5-A67D-4CBC-961C-18102018E8E3}" destId="{D1BEE3BE-B607-4DC2-8AF5-AAAF1CC0D95B}" srcOrd="2" destOrd="0" presId="urn:microsoft.com/office/officeart/2005/8/layout/hProcess9"/>
    <dgm:cxn modelId="{6CFF3C89-2B10-4A05-9554-D996F0DE6B51}" type="presParOf" srcId="{13ABB4A5-A67D-4CBC-961C-18102018E8E3}" destId="{2AFFF202-BDC1-44FA-B9AC-BA9299DC8667}" srcOrd="3" destOrd="0" presId="urn:microsoft.com/office/officeart/2005/8/layout/hProcess9"/>
    <dgm:cxn modelId="{47E8EDD1-3E07-4CA8-ABC0-BBDA2BEF588E}" type="presParOf" srcId="{13ABB4A5-A67D-4CBC-961C-18102018E8E3}" destId="{091E2E93-3CB3-45A3-9AE0-A87BDBAF3568}" srcOrd="4" destOrd="0" presId="urn:microsoft.com/office/officeart/2005/8/layout/hProcess9"/>
    <dgm:cxn modelId="{3825E0BF-1339-4DBE-91BB-256426794931}" type="presParOf" srcId="{13ABB4A5-A67D-4CBC-961C-18102018E8E3}" destId="{EE014578-8268-4CD8-9299-794C7AB633C4}" srcOrd="5" destOrd="0" presId="urn:microsoft.com/office/officeart/2005/8/layout/hProcess9"/>
    <dgm:cxn modelId="{24343B3A-EF36-4887-901D-96B48351E8A1}" type="presParOf" srcId="{13ABB4A5-A67D-4CBC-961C-18102018E8E3}" destId="{D628EA27-3E58-4310-B790-FE44825974DF}" srcOrd="6" destOrd="0" presId="urn:microsoft.com/office/officeart/2005/8/layout/hProcess9"/>
    <dgm:cxn modelId="{8FAFC81C-8591-4143-8FEF-3E605FFCF24F}" type="presParOf" srcId="{13ABB4A5-A67D-4CBC-961C-18102018E8E3}" destId="{4EFF547D-2AEA-4A15-9310-2C99E3D26803}" srcOrd="7" destOrd="0" presId="urn:microsoft.com/office/officeart/2005/8/layout/hProcess9"/>
    <dgm:cxn modelId="{3F2DEDA2-D58C-4C0B-8AFB-1C335BA71365}" type="presParOf" srcId="{13ABB4A5-A67D-4CBC-961C-18102018E8E3}" destId="{F42A9E6B-343B-424A-9D1E-9015B7D86B2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841452-DBA5-4D74-8754-18A489CA1C9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F08D82EB-76B4-407B-9ECB-21416CE00890}">
      <dgm:prSet phldrT="[Text]" custT="1"/>
      <dgm:spPr/>
      <dgm:t>
        <a:bodyPr/>
        <a:lstStyle/>
        <a:p>
          <a:r>
            <a:rPr lang="en-US" sz="1400" b="1" dirty="0" smtClean="0"/>
            <a:t>Raw Reads</a:t>
          </a:r>
          <a:endParaRPr lang="en-US" sz="1400" b="1" dirty="0"/>
        </a:p>
      </dgm:t>
    </dgm:pt>
    <dgm:pt modelId="{DD1648A7-DEE2-4673-A4A0-8EE3013B22DA}" type="par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D9044968-A539-44A2-BA47-971881F9269F}" type="sib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9450F862-A3D0-4874-A929-572CE2C3DE03}">
      <dgm:prSet phldrT="[Text]" custT="1"/>
      <dgm:spPr/>
      <dgm:t>
        <a:bodyPr/>
        <a:lstStyle/>
        <a:p>
          <a:endParaRPr lang="en-US" sz="2400" b="1" dirty="0"/>
        </a:p>
      </dgm:t>
    </dgm:pt>
    <dgm:pt modelId="{A22435C9-8386-4A8F-B0E1-94AD3D8527D5}" type="par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28B4D0BE-CF09-4213-B7FA-EE32ACE2CFDA}" type="sib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45701FB2-EAE8-460D-8A2C-1313EB2ECAB8}">
      <dgm:prSet phldrT="[Text]" custT="1"/>
      <dgm:spPr/>
      <dgm:t>
        <a:bodyPr/>
        <a:lstStyle/>
        <a:p>
          <a:endParaRPr lang="en-US" sz="1700" b="1" dirty="0"/>
        </a:p>
      </dgm:t>
    </dgm:pt>
    <dgm:pt modelId="{1357A1D5-C862-4B37-B8F1-0C8B170AE36A}" type="par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8F4F4B17-6A1C-4D37-957C-FBEB66746A2F}" type="sib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A75AADDD-1498-4AEB-8C2E-BF3A415E7ADB}">
      <dgm:prSet phldrT="[Text]" custT="1"/>
      <dgm:spPr/>
      <dgm:t>
        <a:bodyPr/>
        <a:lstStyle/>
        <a:p>
          <a:endParaRPr lang="en-US" sz="2300" b="1" dirty="0" smtClean="0"/>
        </a:p>
      </dgm:t>
    </dgm:pt>
    <dgm:pt modelId="{76A6A633-6326-45E8-858D-1BA58F624862}" type="par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624B9764-6099-4E74-867A-B051EFA6A939}" type="sib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F38C4CC0-6009-4809-AC58-38AF3177B821}">
      <dgm:prSet phldrT="[Text]" custT="1"/>
      <dgm:spPr/>
      <dgm:t>
        <a:bodyPr/>
        <a:lstStyle/>
        <a:p>
          <a:endParaRPr lang="en-US" sz="2400" b="1" dirty="0"/>
        </a:p>
      </dgm:t>
    </dgm:pt>
    <dgm:pt modelId="{2A4E755D-ABD7-40ED-B5A7-78BEF1DA30F2}" type="parTrans" cxnId="{5A75F3EB-EF91-4641-81DF-C8A83E341B05}">
      <dgm:prSet/>
      <dgm:spPr/>
      <dgm:t>
        <a:bodyPr/>
        <a:lstStyle/>
        <a:p>
          <a:endParaRPr lang="en-US" sz="1600"/>
        </a:p>
      </dgm:t>
    </dgm:pt>
    <dgm:pt modelId="{B033A6D9-012C-4E78-854A-B47E49CC9080}" type="sibTrans" cxnId="{5A75F3EB-EF91-4641-81DF-C8A83E341B05}">
      <dgm:prSet/>
      <dgm:spPr/>
      <dgm:t>
        <a:bodyPr/>
        <a:lstStyle/>
        <a:p>
          <a:endParaRPr lang="en-US" sz="1600"/>
        </a:p>
      </dgm:t>
    </dgm:pt>
    <dgm:pt modelId="{0DFD08E1-BF5E-4CC6-9FA3-8E9B1747FC62}" type="pres">
      <dgm:prSet presAssocID="{7F841452-DBA5-4D74-8754-18A489CA1C99}" presName="CompostProcess" presStyleCnt="0">
        <dgm:presLayoutVars>
          <dgm:dir/>
          <dgm:resizeHandles val="exact"/>
        </dgm:presLayoutVars>
      </dgm:prSet>
      <dgm:spPr/>
    </dgm:pt>
    <dgm:pt modelId="{701287D9-7248-4375-8093-399C8FD9A5B8}" type="pres">
      <dgm:prSet presAssocID="{7F841452-DBA5-4D74-8754-18A489CA1C99}" presName="arrow" presStyleLbl="bgShp" presStyleIdx="0" presStyleCnt="1" custLinFactNeighborX="-1564" custLinFactNeighborY="-654"/>
      <dgm:spPr/>
    </dgm:pt>
    <dgm:pt modelId="{13ABB4A5-A67D-4CBC-961C-18102018E8E3}" type="pres">
      <dgm:prSet presAssocID="{7F841452-DBA5-4D74-8754-18A489CA1C99}" presName="linearProcess" presStyleCnt="0"/>
      <dgm:spPr/>
    </dgm:pt>
    <dgm:pt modelId="{83620CE6-4C34-41F1-94A8-3AA4A6E822E1}" type="pres">
      <dgm:prSet presAssocID="{F08D82EB-76B4-407B-9ECB-21416CE00890}" presName="textNode" presStyleLbl="node1" presStyleIdx="0" presStyleCnt="5" custScaleX="178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AC2C-3C5C-4715-BAE0-B582F40C6A8E}" type="pres">
      <dgm:prSet presAssocID="{D9044968-A539-44A2-BA47-971881F9269F}" presName="sibTrans" presStyleCnt="0"/>
      <dgm:spPr/>
    </dgm:pt>
    <dgm:pt modelId="{D1BEE3BE-B607-4DC2-8AF5-AAAF1CC0D95B}" type="pres">
      <dgm:prSet presAssocID="{9450F862-A3D0-4874-A929-572CE2C3DE0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F202-BDC1-44FA-B9AC-BA9299DC8667}" type="pres">
      <dgm:prSet presAssocID="{28B4D0BE-CF09-4213-B7FA-EE32ACE2CFDA}" presName="sibTrans" presStyleCnt="0"/>
      <dgm:spPr/>
    </dgm:pt>
    <dgm:pt modelId="{091E2E93-3CB3-45A3-9AE0-A87BDBAF3568}" type="pres">
      <dgm:prSet presAssocID="{F38C4CC0-6009-4809-AC58-38AF3177B821}" presName="textNode" presStyleLbl="node1" presStyleIdx="2" presStyleCnt="5" custLinFactNeighborX="-7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14578-8268-4CD8-9299-794C7AB633C4}" type="pres">
      <dgm:prSet presAssocID="{B033A6D9-012C-4E78-854A-B47E49CC9080}" presName="sibTrans" presStyleCnt="0"/>
      <dgm:spPr/>
    </dgm:pt>
    <dgm:pt modelId="{D628EA27-3E58-4310-B790-FE44825974DF}" type="pres">
      <dgm:prSet presAssocID="{45701FB2-EAE8-460D-8A2C-1313EB2ECAB8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F547D-2AEA-4A15-9310-2C99E3D26803}" type="pres">
      <dgm:prSet presAssocID="{8F4F4B17-6A1C-4D37-957C-FBEB66746A2F}" presName="sibTrans" presStyleCnt="0"/>
      <dgm:spPr/>
    </dgm:pt>
    <dgm:pt modelId="{F42A9E6B-343B-424A-9D1E-9015B7D86B22}" type="pres">
      <dgm:prSet presAssocID="{A75AADDD-1498-4AEB-8C2E-BF3A415E7AD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75F3EB-EF91-4641-81DF-C8A83E341B05}" srcId="{7F841452-DBA5-4D74-8754-18A489CA1C99}" destId="{F38C4CC0-6009-4809-AC58-38AF3177B821}" srcOrd="2" destOrd="0" parTransId="{2A4E755D-ABD7-40ED-B5A7-78BEF1DA30F2}" sibTransId="{B033A6D9-012C-4E78-854A-B47E49CC9080}"/>
    <dgm:cxn modelId="{1C53BC44-AFDD-4B56-9E87-E66B651B9B4A}" srcId="{7F841452-DBA5-4D74-8754-18A489CA1C99}" destId="{A75AADDD-1498-4AEB-8C2E-BF3A415E7ADB}" srcOrd="4" destOrd="0" parTransId="{76A6A633-6326-45E8-858D-1BA58F624862}" sibTransId="{624B9764-6099-4E74-867A-B051EFA6A939}"/>
    <dgm:cxn modelId="{F0C541E7-DB0F-4D2D-B2EE-4F897CFD8317}" srcId="{7F841452-DBA5-4D74-8754-18A489CA1C99}" destId="{45701FB2-EAE8-460D-8A2C-1313EB2ECAB8}" srcOrd="3" destOrd="0" parTransId="{1357A1D5-C862-4B37-B8F1-0C8B170AE36A}" sibTransId="{8F4F4B17-6A1C-4D37-957C-FBEB66746A2F}"/>
    <dgm:cxn modelId="{5CE4D162-154D-4318-A771-DB3809015AB9}" type="presOf" srcId="{7F841452-DBA5-4D74-8754-18A489CA1C99}" destId="{0DFD08E1-BF5E-4CC6-9FA3-8E9B1747FC62}" srcOrd="0" destOrd="0" presId="urn:microsoft.com/office/officeart/2005/8/layout/hProcess9"/>
    <dgm:cxn modelId="{6DBD8164-91EF-447D-8B77-6DE4BEFCA60F}" srcId="{7F841452-DBA5-4D74-8754-18A489CA1C99}" destId="{9450F862-A3D0-4874-A929-572CE2C3DE03}" srcOrd="1" destOrd="0" parTransId="{A22435C9-8386-4A8F-B0E1-94AD3D8527D5}" sibTransId="{28B4D0BE-CF09-4213-B7FA-EE32ACE2CFDA}"/>
    <dgm:cxn modelId="{41B99E92-A7EC-4E97-BB01-582DB8B269E6}" type="presOf" srcId="{A75AADDD-1498-4AEB-8C2E-BF3A415E7ADB}" destId="{F42A9E6B-343B-424A-9D1E-9015B7D86B22}" srcOrd="0" destOrd="0" presId="urn:microsoft.com/office/officeart/2005/8/layout/hProcess9"/>
    <dgm:cxn modelId="{52B0DCCD-A53C-4172-94ED-47E1294E4AE0}" type="presOf" srcId="{9450F862-A3D0-4874-A929-572CE2C3DE03}" destId="{D1BEE3BE-B607-4DC2-8AF5-AAAF1CC0D95B}" srcOrd="0" destOrd="0" presId="urn:microsoft.com/office/officeart/2005/8/layout/hProcess9"/>
    <dgm:cxn modelId="{8794DEA1-A061-450A-BDB7-2DF682403560}" type="presOf" srcId="{45701FB2-EAE8-460D-8A2C-1313EB2ECAB8}" destId="{D628EA27-3E58-4310-B790-FE44825974DF}" srcOrd="0" destOrd="0" presId="urn:microsoft.com/office/officeart/2005/8/layout/hProcess9"/>
    <dgm:cxn modelId="{AA02BEEC-1435-46AD-8585-470418E0EADE}" srcId="{7F841452-DBA5-4D74-8754-18A489CA1C99}" destId="{F08D82EB-76B4-407B-9ECB-21416CE00890}" srcOrd="0" destOrd="0" parTransId="{DD1648A7-DEE2-4673-A4A0-8EE3013B22DA}" sibTransId="{D9044968-A539-44A2-BA47-971881F9269F}"/>
    <dgm:cxn modelId="{321FDAB1-CC40-4AC1-AB4E-644EC4366B20}" type="presOf" srcId="{F38C4CC0-6009-4809-AC58-38AF3177B821}" destId="{091E2E93-3CB3-45A3-9AE0-A87BDBAF3568}" srcOrd="0" destOrd="0" presId="urn:microsoft.com/office/officeart/2005/8/layout/hProcess9"/>
    <dgm:cxn modelId="{679D9391-C621-47C9-A947-89E48F5D14EF}" type="presOf" srcId="{F08D82EB-76B4-407B-9ECB-21416CE00890}" destId="{83620CE6-4C34-41F1-94A8-3AA4A6E822E1}" srcOrd="0" destOrd="0" presId="urn:microsoft.com/office/officeart/2005/8/layout/hProcess9"/>
    <dgm:cxn modelId="{82548342-26C8-4002-A207-49911D1E1DC4}" type="presParOf" srcId="{0DFD08E1-BF5E-4CC6-9FA3-8E9B1747FC62}" destId="{701287D9-7248-4375-8093-399C8FD9A5B8}" srcOrd="0" destOrd="0" presId="urn:microsoft.com/office/officeart/2005/8/layout/hProcess9"/>
    <dgm:cxn modelId="{A9C417D1-4C49-44B2-A6E7-91824B103D90}" type="presParOf" srcId="{0DFD08E1-BF5E-4CC6-9FA3-8E9B1747FC62}" destId="{13ABB4A5-A67D-4CBC-961C-18102018E8E3}" srcOrd="1" destOrd="0" presId="urn:microsoft.com/office/officeart/2005/8/layout/hProcess9"/>
    <dgm:cxn modelId="{78614399-BDC0-4CA0-B2E2-840A7D217857}" type="presParOf" srcId="{13ABB4A5-A67D-4CBC-961C-18102018E8E3}" destId="{83620CE6-4C34-41F1-94A8-3AA4A6E822E1}" srcOrd="0" destOrd="0" presId="urn:microsoft.com/office/officeart/2005/8/layout/hProcess9"/>
    <dgm:cxn modelId="{B1850957-83A7-48CD-BDE2-EB0556BA794C}" type="presParOf" srcId="{13ABB4A5-A67D-4CBC-961C-18102018E8E3}" destId="{918FAC2C-3C5C-4715-BAE0-B582F40C6A8E}" srcOrd="1" destOrd="0" presId="urn:microsoft.com/office/officeart/2005/8/layout/hProcess9"/>
    <dgm:cxn modelId="{BE2CAE7F-070B-433F-A917-2903188C1AA2}" type="presParOf" srcId="{13ABB4A5-A67D-4CBC-961C-18102018E8E3}" destId="{D1BEE3BE-B607-4DC2-8AF5-AAAF1CC0D95B}" srcOrd="2" destOrd="0" presId="urn:microsoft.com/office/officeart/2005/8/layout/hProcess9"/>
    <dgm:cxn modelId="{6CFF3C89-2B10-4A05-9554-D996F0DE6B51}" type="presParOf" srcId="{13ABB4A5-A67D-4CBC-961C-18102018E8E3}" destId="{2AFFF202-BDC1-44FA-B9AC-BA9299DC8667}" srcOrd="3" destOrd="0" presId="urn:microsoft.com/office/officeart/2005/8/layout/hProcess9"/>
    <dgm:cxn modelId="{47E8EDD1-3E07-4CA8-ABC0-BBDA2BEF588E}" type="presParOf" srcId="{13ABB4A5-A67D-4CBC-961C-18102018E8E3}" destId="{091E2E93-3CB3-45A3-9AE0-A87BDBAF3568}" srcOrd="4" destOrd="0" presId="urn:microsoft.com/office/officeart/2005/8/layout/hProcess9"/>
    <dgm:cxn modelId="{3825E0BF-1339-4DBE-91BB-256426794931}" type="presParOf" srcId="{13ABB4A5-A67D-4CBC-961C-18102018E8E3}" destId="{EE014578-8268-4CD8-9299-794C7AB633C4}" srcOrd="5" destOrd="0" presId="urn:microsoft.com/office/officeart/2005/8/layout/hProcess9"/>
    <dgm:cxn modelId="{24343B3A-EF36-4887-901D-96B48351E8A1}" type="presParOf" srcId="{13ABB4A5-A67D-4CBC-961C-18102018E8E3}" destId="{D628EA27-3E58-4310-B790-FE44825974DF}" srcOrd="6" destOrd="0" presId="urn:microsoft.com/office/officeart/2005/8/layout/hProcess9"/>
    <dgm:cxn modelId="{8FAFC81C-8591-4143-8FEF-3E605FFCF24F}" type="presParOf" srcId="{13ABB4A5-A67D-4CBC-961C-18102018E8E3}" destId="{4EFF547D-2AEA-4A15-9310-2C99E3D26803}" srcOrd="7" destOrd="0" presId="urn:microsoft.com/office/officeart/2005/8/layout/hProcess9"/>
    <dgm:cxn modelId="{3F2DEDA2-D58C-4C0B-8AFB-1C335BA71365}" type="presParOf" srcId="{13ABB4A5-A67D-4CBC-961C-18102018E8E3}" destId="{F42A9E6B-343B-424A-9D1E-9015B7D86B2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841452-DBA5-4D74-8754-18A489CA1C9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F08D82EB-76B4-407B-9ECB-21416CE00890}">
      <dgm:prSet phldrT="[Text]" custT="1"/>
      <dgm:spPr/>
      <dgm:t>
        <a:bodyPr/>
        <a:lstStyle/>
        <a:p>
          <a:endParaRPr lang="en-US" sz="1400" b="1" dirty="0"/>
        </a:p>
      </dgm:t>
    </dgm:pt>
    <dgm:pt modelId="{DD1648A7-DEE2-4673-A4A0-8EE3013B22DA}" type="par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D9044968-A539-44A2-BA47-971881F9269F}" type="sib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9450F862-A3D0-4874-A929-572CE2C3DE03}">
      <dgm:prSet phldrT="[Text]" custT="1"/>
      <dgm:spPr/>
      <dgm:t>
        <a:bodyPr/>
        <a:lstStyle/>
        <a:p>
          <a:r>
            <a:rPr lang="en-US" sz="1600" b="1" dirty="0" smtClean="0"/>
            <a:t>Trim Reads</a:t>
          </a:r>
          <a:endParaRPr lang="en-US" sz="1600" b="1" dirty="0"/>
        </a:p>
      </dgm:t>
    </dgm:pt>
    <dgm:pt modelId="{A22435C9-8386-4A8F-B0E1-94AD3D8527D5}" type="par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28B4D0BE-CF09-4213-B7FA-EE32ACE2CFDA}" type="sib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45701FB2-EAE8-460D-8A2C-1313EB2ECAB8}">
      <dgm:prSet phldrT="[Text]" custT="1"/>
      <dgm:spPr/>
      <dgm:t>
        <a:bodyPr/>
        <a:lstStyle/>
        <a:p>
          <a:endParaRPr lang="en-US" sz="1700" b="1" dirty="0"/>
        </a:p>
      </dgm:t>
    </dgm:pt>
    <dgm:pt modelId="{1357A1D5-C862-4B37-B8F1-0C8B170AE36A}" type="par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8F4F4B17-6A1C-4D37-957C-FBEB66746A2F}" type="sib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A75AADDD-1498-4AEB-8C2E-BF3A415E7ADB}">
      <dgm:prSet phldrT="[Text]" custT="1"/>
      <dgm:spPr/>
      <dgm:t>
        <a:bodyPr/>
        <a:lstStyle/>
        <a:p>
          <a:endParaRPr lang="en-US" sz="2300" b="1" dirty="0" smtClean="0"/>
        </a:p>
      </dgm:t>
    </dgm:pt>
    <dgm:pt modelId="{76A6A633-6326-45E8-858D-1BA58F624862}" type="par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624B9764-6099-4E74-867A-B051EFA6A939}" type="sib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F38C4CC0-6009-4809-AC58-38AF3177B821}">
      <dgm:prSet phldrT="[Text]" custT="1"/>
      <dgm:spPr/>
      <dgm:t>
        <a:bodyPr/>
        <a:lstStyle/>
        <a:p>
          <a:endParaRPr lang="en-US" sz="2400" b="1" dirty="0"/>
        </a:p>
      </dgm:t>
    </dgm:pt>
    <dgm:pt modelId="{2A4E755D-ABD7-40ED-B5A7-78BEF1DA30F2}" type="parTrans" cxnId="{5A75F3EB-EF91-4641-81DF-C8A83E341B05}">
      <dgm:prSet/>
      <dgm:spPr/>
      <dgm:t>
        <a:bodyPr/>
        <a:lstStyle/>
        <a:p>
          <a:endParaRPr lang="en-US" sz="1600"/>
        </a:p>
      </dgm:t>
    </dgm:pt>
    <dgm:pt modelId="{B033A6D9-012C-4E78-854A-B47E49CC9080}" type="sibTrans" cxnId="{5A75F3EB-EF91-4641-81DF-C8A83E341B05}">
      <dgm:prSet/>
      <dgm:spPr/>
      <dgm:t>
        <a:bodyPr/>
        <a:lstStyle/>
        <a:p>
          <a:endParaRPr lang="en-US" sz="1600"/>
        </a:p>
      </dgm:t>
    </dgm:pt>
    <dgm:pt modelId="{0DFD08E1-BF5E-4CC6-9FA3-8E9B1747FC62}" type="pres">
      <dgm:prSet presAssocID="{7F841452-DBA5-4D74-8754-18A489CA1C99}" presName="CompostProcess" presStyleCnt="0">
        <dgm:presLayoutVars>
          <dgm:dir/>
          <dgm:resizeHandles val="exact"/>
        </dgm:presLayoutVars>
      </dgm:prSet>
      <dgm:spPr/>
    </dgm:pt>
    <dgm:pt modelId="{701287D9-7248-4375-8093-399C8FD9A5B8}" type="pres">
      <dgm:prSet presAssocID="{7F841452-DBA5-4D74-8754-18A489CA1C99}" presName="arrow" presStyleLbl="bgShp" presStyleIdx="0" presStyleCnt="1" custLinFactNeighborX="-1564" custLinFactNeighborY="-654"/>
      <dgm:spPr/>
    </dgm:pt>
    <dgm:pt modelId="{13ABB4A5-A67D-4CBC-961C-18102018E8E3}" type="pres">
      <dgm:prSet presAssocID="{7F841452-DBA5-4D74-8754-18A489CA1C99}" presName="linearProcess" presStyleCnt="0"/>
      <dgm:spPr/>
    </dgm:pt>
    <dgm:pt modelId="{83620CE6-4C34-41F1-94A8-3AA4A6E822E1}" type="pres">
      <dgm:prSet presAssocID="{F08D82EB-76B4-407B-9ECB-21416CE00890}" presName="textNode" presStyleLbl="node1" presStyleIdx="0" presStyleCnt="5" custScaleX="10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AC2C-3C5C-4715-BAE0-B582F40C6A8E}" type="pres">
      <dgm:prSet presAssocID="{D9044968-A539-44A2-BA47-971881F9269F}" presName="sibTrans" presStyleCnt="0"/>
      <dgm:spPr/>
    </dgm:pt>
    <dgm:pt modelId="{D1BEE3BE-B607-4DC2-8AF5-AAAF1CC0D95B}" type="pres">
      <dgm:prSet presAssocID="{9450F862-A3D0-4874-A929-572CE2C3DE03}" presName="textNode" presStyleLbl="node1" presStyleIdx="1" presStyleCnt="5" custScaleX="3058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F202-BDC1-44FA-B9AC-BA9299DC8667}" type="pres">
      <dgm:prSet presAssocID="{28B4D0BE-CF09-4213-B7FA-EE32ACE2CFDA}" presName="sibTrans" presStyleCnt="0"/>
      <dgm:spPr/>
    </dgm:pt>
    <dgm:pt modelId="{091E2E93-3CB3-45A3-9AE0-A87BDBAF3568}" type="pres">
      <dgm:prSet presAssocID="{F38C4CC0-6009-4809-AC58-38AF3177B821}" presName="textNode" presStyleLbl="node1" presStyleIdx="2" presStyleCnt="5" custLinFactNeighborX="-7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14578-8268-4CD8-9299-794C7AB633C4}" type="pres">
      <dgm:prSet presAssocID="{B033A6D9-012C-4E78-854A-B47E49CC9080}" presName="sibTrans" presStyleCnt="0"/>
      <dgm:spPr/>
    </dgm:pt>
    <dgm:pt modelId="{D628EA27-3E58-4310-B790-FE44825974DF}" type="pres">
      <dgm:prSet presAssocID="{45701FB2-EAE8-460D-8A2C-1313EB2ECAB8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F547D-2AEA-4A15-9310-2C99E3D26803}" type="pres">
      <dgm:prSet presAssocID="{8F4F4B17-6A1C-4D37-957C-FBEB66746A2F}" presName="sibTrans" presStyleCnt="0"/>
      <dgm:spPr/>
    </dgm:pt>
    <dgm:pt modelId="{F42A9E6B-343B-424A-9D1E-9015B7D86B22}" type="pres">
      <dgm:prSet presAssocID="{A75AADDD-1498-4AEB-8C2E-BF3A415E7AD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75F3EB-EF91-4641-81DF-C8A83E341B05}" srcId="{7F841452-DBA5-4D74-8754-18A489CA1C99}" destId="{F38C4CC0-6009-4809-AC58-38AF3177B821}" srcOrd="2" destOrd="0" parTransId="{2A4E755D-ABD7-40ED-B5A7-78BEF1DA30F2}" sibTransId="{B033A6D9-012C-4E78-854A-B47E49CC9080}"/>
    <dgm:cxn modelId="{1C53BC44-AFDD-4B56-9E87-E66B651B9B4A}" srcId="{7F841452-DBA5-4D74-8754-18A489CA1C99}" destId="{A75AADDD-1498-4AEB-8C2E-BF3A415E7ADB}" srcOrd="4" destOrd="0" parTransId="{76A6A633-6326-45E8-858D-1BA58F624862}" sibTransId="{624B9764-6099-4E74-867A-B051EFA6A939}"/>
    <dgm:cxn modelId="{F0C541E7-DB0F-4D2D-B2EE-4F897CFD8317}" srcId="{7F841452-DBA5-4D74-8754-18A489CA1C99}" destId="{45701FB2-EAE8-460D-8A2C-1313EB2ECAB8}" srcOrd="3" destOrd="0" parTransId="{1357A1D5-C862-4B37-B8F1-0C8B170AE36A}" sibTransId="{8F4F4B17-6A1C-4D37-957C-FBEB66746A2F}"/>
    <dgm:cxn modelId="{5CE4D162-154D-4318-A771-DB3809015AB9}" type="presOf" srcId="{7F841452-DBA5-4D74-8754-18A489CA1C99}" destId="{0DFD08E1-BF5E-4CC6-9FA3-8E9B1747FC62}" srcOrd="0" destOrd="0" presId="urn:microsoft.com/office/officeart/2005/8/layout/hProcess9"/>
    <dgm:cxn modelId="{6DBD8164-91EF-447D-8B77-6DE4BEFCA60F}" srcId="{7F841452-DBA5-4D74-8754-18A489CA1C99}" destId="{9450F862-A3D0-4874-A929-572CE2C3DE03}" srcOrd="1" destOrd="0" parTransId="{A22435C9-8386-4A8F-B0E1-94AD3D8527D5}" sibTransId="{28B4D0BE-CF09-4213-B7FA-EE32ACE2CFDA}"/>
    <dgm:cxn modelId="{41B99E92-A7EC-4E97-BB01-582DB8B269E6}" type="presOf" srcId="{A75AADDD-1498-4AEB-8C2E-BF3A415E7ADB}" destId="{F42A9E6B-343B-424A-9D1E-9015B7D86B22}" srcOrd="0" destOrd="0" presId="urn:microsoft.com/office/officeart/2005/8/layout/hProcess9"/>
    <dgm:cxn modelId="{52B0DCCD-A53C-4172-94ED-47E1294E4AE0}" type="presOf" srcId="{9450F862-A3D0-4874-A929-572CE2C3DE03}" destId="{D1BEE3BE-B607-4DC2-8AF5-AAAF1CC0D95B}" srcOrd="0" destOrd="0" presId="urn:microsoft.com/office/officeart/2005/8/layout/hProcess9"/>
    <dgm:cxn modelId="{8794DEA1-A061-450A-BDB7-2DF682403560}" type="presOf" srcId="{45701FB2-EAE8-460D-8A2C-1313EB2ECAB8}" destId="{D628EA27-3E58-4310-B790-FE44825974DF}" srcOrd="0" destOrd="0" presId="urn:microsoft.com/office/officeart/2005/8/layout/hProcess9"/>
    <dgm:cxn modelId="{AA02BEEC-1435-46AD-8585-470418E0EADE}" srcId="{7F841452-DBA5-4D74-8754-18A489CA1C99}" destId="{F08D82EB-76B4-407B-9ECB-21416CE00890}" srcOrd="0" destOrd="0" parTransId="{DD1648A7-DEE2-4673-A4A0-8EE3013B22DA}" sibTransId="{D9044968-A539-44A2-BA47-971881F9269F}"/>
    <dgm:cxn modelId="{321FDAB1-CC40-4AC1-AB4E-644EC4366B20}" type="presOf" srcId="{F38C4CC0-6009-4809-AC58-38AF3177B821}" destId="{091E2E93-3CB3-45A3-9AE0-A87BDBAF3568}" srcOrd="0" destOrd="0" presId="urn:microsoft.com/office/officeart/2005/8/layout/hProcess9"/>
    <dgm:cxn modelId="{679D9391-C621-47C9-A947-89E48F5D14EF}" type="presOf" srcId="{F08D82EB-76B4-407B-9ECB-21416CE00890}" destId="{83620CE6-4C34-41F1-94A8-3AA4A6E822E1}" srcOrd="0" destOrd="0" presId="urn:microsoft.com/office/officeart/2005/8/layout/hProcess9"/>
    <dgm:cxn modelId="{82548342-26C8-4002-A207-49911D1E1DC4}" type="presParOf" srcId="{0DFD08E1-BF5E-4CC6-9FA3-8E9B1747FC62}" destId="{701287D9-7248-4375-8093-399C8FD9A5B8}" srcOrd="0" destOrd="0" presId="urn:microsoft.com/office/officeart/2005/8/layout/hProcess9"/>
    <dgm:cxn modelId="{A9C417D1-4C49-44B2-A6E7-91824B103D90}" type="presParOf" srcId="{0DFD08E1-BF5E-4CC6-9FA3-8E9B1747FC62}" destId="{13ABB4A5-A67D-4CBC-961C-18102018E8E3}" srcOrd="1" destOrd="0" presId="urn:microsoft.com/office/officeart/2005/8/layout/hProcess9"/>
    <dgm:cxn modelId="{78614399-BDC0-4CA0-B2E2-840A7D217857}" type="presParOf" srcId="{13ABB4A5-A67D-4CBC-961C-18102018E8E3}" destId="{83620CE6-4C34-41F1-94A8-3AA4A6E822E1}" srcOrd="0" destOrd="0" presId="urn:microsoft.com/office/officeart/2005/8/layout/hProcess9"/>
    <dgm:cxn modelId="{B1850957-83A7-48CD-BDE2-EB0556BA794C}" type="presParOf" srcId="{13ABB4A5-A67D-4CBC-961C-18102018E8E3}" destId="{918FAC2C-3C5C-4715-BAE0-B582F40C6A8E}" srcOrd="1" destOrd="0" presId="urn:microsoft.com/office/officeart/2005/8/layout/hProcess9"/>
    <dgm:cxn modelId="{BE2CAE7F-070B-433F-A917-2903188C1AA2}" type="presParOf" srcId="{13ABB4A5-A67D-4CBC-961C-18102018E8E3}" destId="{D1BEE3BE-B607-4DC2-8AF5-AAAF1CC0D95B}" srcOrd="2" destOrd="0" presId="urn:microsoft.com/office/officeart/2005/8/layout/hProcess9"/>
    <dgm:cxn modelId="{6CFF3C89-2B10-4A05-9554-D996F0DE6B51}" type="presParOf" srcId="{13ABB4A5-A67D-4CBC-961C-18102018E8E3}" destId="{2AFFF202-BDC1-44FA-B9AC-BA9299DC8667}" srcOrd="3" destOrd="0" presId="urn:microsoft.com/office/officeart/2005/8/layout/hProcess9"/>
    <dgm:cxn modelId="{47E8EDD1-3E07-4CA8-ABC0-BBDA2BEF588E}" type="presParOf" srcId="{13ABB4A5-A67D-4CBC-961C-18102018E8E3}" destId="{091E2E93-3CB3-45A3-9AE0-A87BDBAF3568}" srcOrd="4" destOrd="0" presId="urn:microsoft.com/office/officeart/2005/8/layout/hProcess9"/>
    <dgm:cxn modelId="{3825E0BF-1339-4DBE-91BB-256426794931}" type="presParOf" srcId="{13ABB4A5-A67D-4CBC-961C-18102018E8E3}" destId="{EE014578-8268-4CD8-9299-794C7AB633C4}" srcOrd="5" destOrd="0" presId="urn:microsoft.com/office/officeart/2005/8/layout/hProcess9"/>
    <dgm:cxn modelId="{24343B3A-EF36-4887-901D-96B48351E8A1}" type="presParOf" srcId="{13ABB4A5-A67D-4CBC-961C-18102018E8E3}" destId="{D628EA27-3E58-4310-B790-FE44825974DF}" srcOrd="6" destOrd="0" presId="urn:microsoft.com/office/officeart/2005/8/layout/hProcess9"/>
    <dgm:cxn modelId="{8FAFC81C-8591-4143-8FEF-3E605FFCF24F}" type="presParOf" srcId="{13ABB4A5-A67D-4CBC-961C-18102018E8E3}" destId="{4EFF547D-2AEA-4A15-9310-2C99E3D26803}" srcOrd="7" destOrd="0" presId="urn:microsoft.com/office/officeart/2005/8/layout/hProcess9"/>
    <dgm:cxn modelId="{3F2DEDA2-D58C-4C0B-8AFB-1C335BA71365}" type="presParOf" srcId="{13ABB4A5-A67D-4CBC-961C-18102018E8E3}" destId="{F42A9E6B-343B-424A-9D1E-9015B7D86B2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841452-DBA5-4D74-8754-18A489CA1C9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F08D82EB-76B4-407B-9ECB-21416CE00890}">
      <dgm:prSet phldrT="[Text]" custT="1"/>
      <dgm:spPr/>
      <dgm:t>
        <a:bodyPr/>
        <a:lstStyle/>
        <a:p>
          <a:endParaRPr lang="en-US" sz="1400" b="1" dirty="0"/>
        </a:p>
      </dgm:t>
    </dgm:pt>
    <dgm:pt modelId="{DD1648A7-DEE2-4673-A4A0-8EE3013B22DA}" type="par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D9044968-A539-44A2-BA47-971881F9269F}" type="sib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9450F862-A3D0-4874-A929-572CE2C3DE03}">
      <dgm:prSet phldrT="[Text]" custT="1"/>
      <dgm:spPr/>
      <dgm:t>
        <a:bodyPr/>
        <a:lstStyle/>
        <a:p>
          <a:endParaRPr lang="en-US" sz="1600" b="1" dirty="0"/>
        </a:p>
      </dgm:t>
    </dgm:pt>
    <dgm:pt modelId="{A22435C9-8386-4A8F-B0E1-94AD3D8527D5}" type="par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28B4D0BE-CF09-4213-B7FA-EE32ACE2CFDA}" type="sib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45701FB2-EAE8-460D-8A2C-1313EB2ECAB8}">
      <dgm:prSet phldrT="[Text]" custT="1"/>
      <dgm:spPr/>
      <dgm:t>
        <a:bodyPr/>
        <a:lstStyle/>
        <a:p>
          <a:endParaRPr lang="en-US" sz="1700" b="1" dirty="0"/>
        </a:p>
      </dgm:t>
    </dgm:pt>
    <dgm:pt modelId="{1357A1D5-C862-4B37-B8F1-0C8B170AE36A}" type="par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8F4F4B17-6A1C-4D37-957C-FBEB66746A2F}" type="sib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A75AADDD-1498-4AEB-8C2E-BF3A415E7ADB}">
      <dgm:prSet phldrT="[Text]" custT="1"/>
      <dgm:spPr/>
      <dgm:t>
        <a:bodyPr/>
        <a:lstStyle/>
        <a:p>
          <a:endParaRPr lang="en-US" sz="2300" b="1" dirty="0" smtClean="0"/>
        </a:p>
      </dgm:t>
    </dgm:pt>
    <dgm:pt modelId="{76A6A633-6326-45E8-858D-1BA58F624862}" type="par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624B9764-6099-4E74-867A-B051EFA6A939}" type="sib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F38C4CC0-6009-4809-AC58-38AF3177B821}">
      <dgm:prSet phldrT="[Text]" custT="1"/>
      <dgm:spPr/>
      <dgm:t>
        <a:bodyPr/>
        <a:lstStyle/>
        <a:p>
          <a:r>
            <a:rPr lang="en-US" sz="1600" b="1" dirty="0" smtClean="0"/>
            <a:t>Genome Alignment</a:t>
          </a:r>
          <a:endParaRPr lang="en-US" sz="1600" b="1" dirty="0"/>
        </a:p>
      </dgm:t>
    </dgm:pt>
    <dgm:pt modelId="{2A4E755D-ABD7-40ED-B5A7-78BEF1DA30F2}" type="parTrans" cxnId="{5A75F3EB-EF91-4641-81DF-C8A83E341B05}">
      <dgm:prSet/>
      <dgm:spPr/>
      <dgm:t>
        <a:bodyPr/>
        <a:lstStyle/>
        <a:p>
          <a:endParaRPr lang="en-US" sz="1600"/>
        </a:p>
      </dgm:t>
    </dgm:pt>
    <dgm:pt modelId="{B033A6D9-012C-4E78-854A-B47E49CC9080}" type="sibTrans" cxnId="{5A75F3EB-EF91-4641-81DF-C8A83E341B05}">
      <dgm:prSet/>
      <dgm:spPr/>
      <dgm:t>
        <a:bodyPr/>
        <a:lstStyle/>
        <a:p>
          <a:endParaRPr lang="en-US" sz="1600"/>
        </a:p>
      </dgm:t>
    </dgm:pt>
    <dgm:pt modelId="{0DFD08E1-BF5E-4CC6-9FA3-8E9B1747FC62}" type="pres">
      <dgm:prSet presAssocID="{7F841452-DBA5-4D74-8754-18A489CA1C99}" presName="CompostProcess" presStyleCnt="0">
        <dgm:presLayoutVars>
          <dgm:dir/>
          <dgm:resizeHandles val="exact"/>
        </dgm:presLayoutVars>
      </dgm:prSet>
      <dgm:spPr/>
    </dgm:pt>
    <dgm:pt modelId="{701287D9-7248-4375-8093-399C8FD9A5B8}" type="pres">
      <dgm:prSet presAssocID="{7F841452-DBA5-4D74-8754-18A489CA1C99}" presName="arrow" presStyleLbl="bgShp" presStyleIdx="0" presStyleCnt="1" custLinFactNeighborX="-1564" custLinFactNeighborY="-654"/>
      <dgm:spPr/>
    </dgm:pt>
    <dgm:pt modelId="{13ABB4A5-A67D-4CBC-961C-18102018E8E3}" type="pres">
      <dgm:prSet presAssocID="{7F841452-DBA5-4D74-8754-18A489CA1C99}" presName="linearProcess" presStyleCnt="0"/>
      <dgm:spPr/>
    </dgm:pt>
    <dgm:pt modelId="{83620CE6-4C34-41F1-94A8-3AA4A6E822E1}" type="pres">
      <dgm:prSet presAssocID="{F08D82EB-76B4-407B-9ECB-21416CE00890}" presName="textNode" presStyleLbl="node1" presStyleIdx="0" presStyleCnt="5" custScaleX="10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AC2C-3C5C-4715-BAE0-B582F40C6A8E}" type="pres">
      <dgm:prSet presAssocID="{D9044968-A539-44A2-BA47-971881F9269F}" presName="sibTrans" presStyleCnt="0"/>
      <dgm:spPr/>
    </dgm:pt>
    <dgm:pt modelId="{D1BEE3BE-B607-4DC2-8AF5-AAAF1CC0D95B}" type="pres">
      <dgm:prSet presAssocID="{9450F862-A3D0-4874-A929-572CE2C3DE03}" presName="textNode" presStyleLbl="node1" presStyleIdx="1" presStyleCnt="5" custScaleX="1008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F202-BDC1-44FA-B9AC-BA9299DC8667}" type="pres">
      <dgm:prSet presAssocID="{28B4D0BE-CF09-4213-B7FA-EE32ACE2CFDA}" presName="sibTrans" presStyleCnt="0"/>
      <dgm:spPr/>
    </dgm:pt>
    <dgm:pt modelId="{091E2E93-3CB3-45A3-9AE0-A87BDBAF3568}" type="pres">
      <dgm:prSet presAssocID="{F38C4CC0-6009-4809-AC58-38AF3177B821}" presName="textNode" presStyleLbl="node1" presStyleIdx="2" presStyleCnt="5" custScaleX="440620" custLinFactNeighborX="-7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14578-8268-4CD8-9299-794C7AB633C4}" type="pres">
      <dgm:prSet presAssocID="{B033A6D9-012C-4E78-854A-B47E49CC9080}" presName="sibTrans" presStyleCnt="0"/>
      <dgm:spPr/>
    </dgm:pt>
    <dgm:pt modelId="{D628EA27-3E58-4310-B790-FE44825974DF}" type="pres">
      <dgm:prSet presAssocID="{45701FB2-EAE8-460D-8A2C-1313EB2ECAB8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F547D-2AEA-4A15-9310-2C99E3D26803}" type="pres">
      <dgm:prSet presAssocID="{8F4F4B17-6A1C-4D37-957C-FBEB66746A2F}" presName="sibTrans" presStyleCnt="0"/>
      <dgm:spPr/>
    </dgm:pt>
    <dgm:pt modelId="{F42A9E6B-343B-424A-9D1E-9015B7D86B22}" type="pres">
      <dgm:prSet presAssocID="{A75AADDD-1498-4AEB-8C2E-BF3A415E7AD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75F3EB-EF91-4641-81DF-C8A83E341B05}" srcId="{7F841452-DBA5-4D74-8754-18A489CA1C99}" destId="{F38C4CC0-6009-4809-AC58-38AF3177B821}" srcOrd="2" destOrd="0" parTransId="{2A4E755D-ABD7-40ED-B5A7-78BEF1DA30F2}" sibTransId="{B033A6D9-012C-4E78-854A-B47E49CC9080}"/>
    <dgm:cxn modelId="{1C53BC44-AFDD-4B56-9E87-E66B651B9B4A}" srcId="{7F841452-DBA5-4D74-8754-18A489CA1C99}" destId="{A75AADDD-1498-4AEB-8C2E-BF3A415E7ADB}" srcOrd="4" destOrd="0" parTransId="{76A6A633-6326-45E8-858D-1BA58F624862}" sibTransId="{624B9764-6099-4E74-867A-B051EFA6A939}"/>
    <dgm:cxn modelId="{F0C541E7-DB0F-4D2D-B2EE-4F897CFD8317}" srcId="{7F841452-DBA5-4D74-8754-18A489CA1C99}" destId="{45701FB2-EAE8-460D-8A2C-1313EB2ECAB8}" srcOrd="3" destOrd="0" parTransId="{1357A1D5-C862-4B37-B8F1-0C8B170AE36A}" sibTransId="{8F4F4B17-6A1C-4D37-957C-FBEB66746A2F}"/>
    <dgm:cxn modelId="{5CE4D162-154D-4318-A771-DB3809015AB9}" type="presOf" srcId="{7F841452-DBA5-4D74-8754-18A489CA1C99}" destId="{0DFD08E1-BF5E-4CC6-9FA3-8E9B1747FC62}" srcOrd="0" destOrd="0" presId="urn:microsoft.com/office/officeart/2005/8/layout/hProcess9"/>
    <dgm:cxn modelId="{6DBD8164-91EF-447D-8B77-6DE4BEFCA60F}" srcId="{7F841452-DBA5-4D74-8754-18A489CA1C99}" destId="{9450F862-A3D0-4874-A929-572CE2C3DE03}" srcOrd="1" destOrd="0" parTransId="{A22435C9-8386-4A8F-B0E1-94AD3D8527D5}" sibTransId="{28B4D0BE-CF09-4213-B7FA-EE32ACE2CFDA}"/>
    <dgm:cxn modelId="{41B99E92-A7EC-4E97-BB01-582DB8B269E6}" type="presOf" srcId="{A75AADDD-1498-4AEB-8C2E-BF3A415E7ADB}" destId="{F42A9E6B-343B-424A-9D1E-9015B7D86B22}" srcOrd="0" destOrd="0" presId="urn:microsoft.com/office/officeart/2005/8/layout/hProcess9"/>
    <dgm:cxn modelId="{52B0DCCD-A53C-4172-94ED-47E1294E4AE0}" type="presOf" srcId="{9450F862-A3D0-4874-A929-572CE2C3DE03}" destId="{D1BEE3BE-B607-4DC2-8AF5-AAAF1CC0D95B}" srcOrd="0" destOrd="0" presId="urn:microsoft.com/office/officeart/2005/8/layout/hProcess9"/>
    <dgm:cxn modelId="{8794DEA1-A061-450A-BDB7-2DF682403560}" type="presOf" srcId="{45701FB2-EAE8-460D-8A2C-1313EB2ECAB8}" destId="{D628EA27-3E58-4310-B790-FE44825974DF}" srcOrd="0" destOrd="0" presId="urn:microsoft.com/office/officeart/2005/8/layout/hProcess9"/>
    <dgm:cxn modelId="{AA02BEEC-1435-46AD-8585-470418E0EADE}" srcId="{7F841452-DBA5-4D74-8754-18A489CA1C99}" destId="{F08D82EB-76B4-407B-9ECB-21416CE00890}" srcOrd="0" destOrd="0" parTransId="{DD1648A7-DEE2-4673-A4A0-8EE3013B22DA}" sibTransId="{D9044968-A539-44A2-BA47-971881F9269F}"/>
    <dgm:cxn modelId="{321FDAB1-CC40-4AC1-AB4E-644EC4366B20}" type="presOf" srcId="{F38C4CC0-6009-4809-AC58-38AF3177B821}" destId="{091E2E93-3CB3-45A3-9AE0-A87BDBAF3568}" srcOrd="0" destOrd="0" presId="urn:microsoft.com/office/officeart/2005/8/layout/hProcess9"/>
    <dgm:cxn modelId="{679D9391-C621-47C9-A947-89E48F5D14EF}" type="presOf" srcId="{F08D82EB-76B4-407B-9ECB-21416CE00890}" destId="{83620CE6-4C34-41F1-94A8-3AA4A6E822E1}" srcOrd="0" destOrd="0" presId="urn:microsoft.com/office/officeart/2005/8/layout/hProcess9"/>
    <dgm:cxn modelId="{82548342-26C8-4002-A207-49911D1E1DC4}" type="presParOf" srcId="{0DFD08E1-BF5E-4CC6-9FA3-8E9B1747FC62}" destId="{701287D9-7248-4375-8093-399C8FD9A5B8}" srcOrd="0" destOrd="0" presId="urn:microsoft.com/office/officeart/2005/8/layout/hProcess9"/>
    <dgm:cxn modelId="{A9C417D1-4C49-44B2-A6E7-91824B103D90}" type="presParOf" srcId="{0DFD08E1-BF5E-4CC6-9FA3-8E9B1747FC62}" destId="{13ABB4A5-A67D-4CBC-961C-18102018E8E3}" srcOrd="1" destOrd="0" presId="urn:microsoft.com/office/officeart/2005/8/layout/hProcess9"/>
    <dgm:cxn modelId="{78614399-BDC0-4CA0-B2E2-840A7D217857}" type="presParOf" srcId="{13ABB4A5-A67D-4CBC-961C-18102018E8E3}" destId="{83620CE6-4C34-41F1-94A8-3AA4A6E822E1}" srcOrd="0" destOrd="0" presId="urn:microsoft.com/office/officeart/2005/8/layout/hProcess9"/>
    <dgm:cxn modelId="{B1850957-83A7-48CD-BDE2-EB0556BA794C}" type="presParOf" srcId="{13ABB4A5-A67D-4CBC-961C-18102018E8E3}" destId="{918FAC2C-3C5C-4715-BAE0-B582F40C6A8E}" srcOrd="1" destOrd="0" presId="urn:microsoft.com/office/officeart/2005/8/layout/hProcess9"/>
    <dgm:cxn modelId="{BE2CAE7F-070B-433F-A917-2903188C1AA2}" type="presParOf" srcId="{13ABB4A5-A67D-4CBC-961C-18102018E8E3}" destId="{D1BEE3BE-B607-4DC2-8AF5-AAAF1CC0D95B}" srcOrd="2" destOrd="0" presId="urn:microsoft.com/office/officeart/2005/8/layout/hProcess9"/>
    <dgm:cxn modelId="{6CFF3C89-2B10-4A05-9554-D996F0DE6B51}" type="presParOf" srcId="{13ABB4A5-A67D-4CBC-961C-18102018E8E3}" destId="{2AFFF202-BDC1-44FA-B9AC-BA9299DC8667}" srcOrd="3" destOrd="0" presId="urn:microsoft.com/office/officeart/2005/8/layout/hProcess9"/>
    <dgm:cxn modelId="{47E8EDD1-3E07-4CA8-ABC0-BBDA2BEF588E}" type="presParOf" srcId="{13ABB4A5-A67D-4CBC-961C-18102018E8E3}" destId="{091E2E93-3CB3-45A3-9AE0-A87BDBAF3568}" srcOrd="4" destOrd="0" presId="urn:microsoft.com/office/officeart/2005/8/layout/hProcess9"/>
    <dgm:cxn modelId="{3825E0BF-1339-4DBE-91BB-256426794931}" type="presParOf" srcId="{13ABB4A5-A67D-4CBC-961C-18102018E8E3}" destId="{EE014578-8268-4CD8-9299-794C7AB633C4}" srcOrd="5" destOrd="0" presId="urn:microsoft.com/office/officeart/2005/8/layout/hProcess9"/>
    <dgm:cxn modelId="{24343B3A-EF36-4887-901D-96B48351E8A1}" type="presParOf" srcId="{13ABB4A5-A67D-4CBC-961C-18102018E8E3}" destId="{D628EA27-3E58-4310-B790-FE44825974DF}" srcOrd="6" destOrd="0" presId="urn:microsoft.com/office/officeart/2005/8/layout/hProcess9"/>
    <dgm:cxn modelId="{8FAFC81C-8591-4143-8FEF-3E605FFCF24F}" type="presParOf" srcId="{13ABB4A5-A67D-4CBC-961C-18102018E8E3}" destId="{4EFF547D-2AEA-4A15-9310-2C99E3D26803}" srcOrd="7" destOrd="0" presId="urn:microsoft.com/office/officeart/2005/8/layout/hProcess9"/>
    <dgm:cxn modelId="{3F2DEDA2-D58C-4C0B-8AFB-1C335BA71365}" type="presParOf" srcId="{13ABB4A5-A67D-4CBC-961C-18102018E8E3}" destId="{F42A9E6B-343B-424A-9D1E-9015B7D86B2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841452-DBA5-4D74-8754-18A489CA1C9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F08D82EB-76B4-407B-9ECB-21416CE00890}">
      <dgm:prSet phldrT="[Text]" custT="1"/>
      <dgm:spPr/>
      <dgm:t>
        <a:bodyPr/>
        <a:lstStyle/>
        <a:p>
          <a:endParaRPr lang="en-US" sz="1400" b="1" dirty="0"/>
        </a:p>
      </dgm:t>
    </dgm:pt>
    <dgm:pt modelId="{DD1648A7-DEE2-4673-A4A0-8EE3013B22DA}" type="par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D9044968-A539-44A2-BA47-971881F9269F}" type="sib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9450F862-A3D0-4874-A929-572CE2C3DE03}">
      <dgm:prSet phldrT="[Text]" custT="1"/>
      <dgm:spPr/>
      <dgm:t>
        <a:bodyPr/>
        <a:lstStyle/>
        <a:p>
          <a:endParaRPr lang="en-US" sz="1600" b="1" dirty="0"/>
        </a:p>
      </dgm:t>
    </dgm:pt>
    <dgm:pt modelId="{A22435C9-8386-4A8F-B0E1-94AD3D8527D5}" type="par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28B4D0BE-CF09-4213-B7FA-EE32ACE2CFDA}" type="sib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45701FB2-EAE8-460D-8A2C-1313EB2ECAB8}">
      <dgm:prSet phldrT="[Text]" custT="1"/>
      <dgm:spPr/>
      <dgm:t>
        <a:bodyPr/>
        <a:lstStyle/>
        <a:p>
          <a:r>
            <a:rPr lang="en-US" sz="1200" b="1" dirty="0" smtClean="0"/>
            <a:t>Optional: Transcriptome Reconstruction</a:t>
          </a:r>
          <a:endParaRPr lang="en-US" sz="1200" b="1" dirty="0"/>
        </a:p>
      </dgm:t>
    </dgm:pt>
    <dgm:pt modelId="{1357A1D5-C862-4B37-B8F1-0C8B170AE36A}" type="par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8F4F4B17-6A1C-4D37-957C-FBEB66746A2F}" type="sib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A75AADDD-1498-4AEB-8C2E-BF3A415E7ADB}">
      <dgm:prSet phldrT="[Text]" custT="1"/>
      <dgm:spPr/>
      <dgm:t>
        <a:bodyPr/>
        <a:lstStyle/>
        <a:p>
          <a:endParaRPr lang="en-US" sz="2300" b="1" dirty="0" smtClean="0"/>
        </a:p>
      </dgm:t>
    </dgm:pt>
    <dgm:pt modelId="{76A6A633-6326-45E8-858D-1BA58F624862}" type="par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624B9764-6099-4E74-867A-B051EFA6A939}" type="sib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F38C4CC0-6009-4809-AC58-38AF3177B821}">
      <dgm:prSet phldrT="[Text]" custT="1"/>
      <dgm:spPr/>
      <dgm:t>
        <a:bodyPr/>
        <a:lstStyle/>
        <a:p>
          <a:endParaRPr lang="en-US" sz="1600" b="1" dirty="0"/>
        </a:p>
      </dgm:t>
    </dgm:pt>
    <dgm:pt modelId="{2A4E755D-ABD7-40ED-B5A7-78BEF1DA30F2}" type="parTrans" cxnId="{5A75F3EB-EF91-4641-81DF-C8A83E341B05}">
      <dgm:prSet/>
      <dgm:spPr/>
      <dgm:t>
        <a:bodyPr/>
        <a:lstStyle/>
        <a:p>
          <a:endParaRPr lang="en-US" sz="1600"/>
        </a:p>
      </dgm:t>
    </dgm:pt>
    <dgm:pt modelId="{B033A6D9-012C-4E78-854A-B47E49CC9080}" type="sibTrans" cxnId="{5A75F3EB-EF91-4641-81DF-C8A83E341B05}">
      <dgm:prSet/>
      <dgm:spPr/>
      <dgm:t>
        <a:bodyPr/>
        <a:lstStyle/>
        <a:p>
          <a:endParaRPr lang="en-US" sz="1600"/>
        </a:p>
      </dgm:t>
    </dgm:pt>
    <dgm:pt modelId="{0DFD08E1-BF5E-4CC6-9FA3-8E9B1747FC62}" type="pres">
      <dgm:prSet presAssocID="{7F841452-DBA5-4D74-8754-18A489CA1C99}" presName="CompostProcess" presStyleCnt="0">
        <dgm:presLayoutVars>
          <dgm:dir/>
          <dgm:resizeHandles val="exact"/>
        </dgm:presLayoutVars>
      </dgm:prSet>
      <dgm:spPr/>
    </dgm:pt>
    <dgm:pt modelId="{701287D9-7248-4375-8093-399C8FD9A5B8}" type="pres">
      <dgm:prSet presAssocID="{7F841452-DBA5-4D74-8754-18A489CA1C99}" presName="arrow" presStyleLbl="bgShp" presStyleIdx="0" presStyleCnt="1" custLinFactNeighborX="-1564" custLinFactNeighborY="-654"/>
      <dgm:spPr/>
    </dgm:pt>
    <dgm:pt modelId="{13ABB4A5-A67D-4CBC-961C-18102018E8E3}" type="pres">
      <dgm:prSet presAssocID="{7F841452-DBA5-4D74-8754-18A489CA1C99}" presName="linearProcess" presStyleCnt="0"/>
      <dgm:spPr/>
    </dgm:pt>
    <dgm:pt modelId="{83620CE6-4C34-41F1-94A8-3AA4A6E822E1}" type="pres">
      <dgm:prSet presAssocID="{F08D82EB-76B4-407B-9ECB-21416CE00890}" presName="textNode" presStyleLbl="node1" presStyleIdx="0" presStyleCnt="5" custScaleX="10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AC2C-3C5C-4715-BAE0-B582F40C6A8E}" type="pres">
      <dgm:prSet presAssocID="{D9044968-A539-44A2-BA47-971881F9269F}" presName="sibTrans" presStyleCnt="0"/>
      <dgm:spPr/>
    </dgm:pt>
    <dgm:pt modelId="{D1BEE3BE-B607-4DC2-8AF5-AAAF1CC0D95B}" type="pres">
      <dgm:prSet presAssocID="{9450F862-A3D0-4874-A929-572CE2C3DE03}" presName="textNode" presStyleLbl="node1" presStyleIdx="1" presStyleCnt="5" custScaleX="1008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F202-BDC1-44FA-B9AC-BA9299DC8667}" type="pres">
      <dgm:prSet presAssocID="{28B4D0BE-CF09-4213-B7FA-EE32ACE2CFDA}" presName="sibTrans" presStyleCnt="0"/>
      <dgm:spPr/>
    </dgm:pt>
    <dgm:pt modelId="{091E2E93-3CB3-45A3-9AE0-A87BDBAF3568}" type="pres">
      <dgm:prSet presAssocID="{F38C4CC0-6009-4809-AC58-38AF3177B821}" presName="textNode" presStyleLbl="node1" presStyleIdx="2" presStyleCnt="5" custScaleX="100790" custLinFactNeighborX="-7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14578-8268-4CD8-9299-794C7AB633C4}" type="pres">
      <dgm:prSet presAssocID="{B033A6D9-012C-4E78-854A-B47E49CC9080}" presName="sibTrans" presStyleCnt="0"/>
      <dgm:spPr/>
    </dgm:pt>
    <dgm:pt modelId="{D628EA27-3E58-4310-B790-FE44825974DF}" type="pres">
      <dgm:prSet presAssocID="{45701FB2-EAE8-460D-8A2C-1313EB2ECAB8}" presName="textNode" presStyleLbl="node1" presStyleIdx="3" presStyleCnt="5" custScaleX="5662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F547D-2AEA-4A15-9310-2C99E3D26803}" type="pres">
      <dgm:prSet presAssocID="{8F4F4B17-6A1C-4D37-957C-FBEB66746A2F}" presName="sibTrans" presStyleCnt="0"/>
      <dgm:spPr/>
    </dgm:pt>
    <dgm:pt modelId="{F42A9E6B-343B-424A-9D1E-9015B7D86B22}" type="pres">
      <dgm:prSet presAssocID="{A75AADDD-1498-4AEB-8C2E-BF3A415E7AD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75F3EB-EF91-4641-81DF-C8A83E341B05}" srcId="{7F841452-DBA5-4D74-8754-18A489CA1C99}" destId="{F38C4CC0-6009-4809-AC58-38AF3177B821}" srcOrd="2" destOrd="0" parTransId="{2A4E755D-ABD7-40ED-B5A7-78BEF1DA30F2}" sibTransId="{B033A6D9-012C-4E78-854A-B47E49CC9080}"/>
    <dgm:cxn modelId="{1C53BC44-AFDD-4B56-9E87-E66B651B9B4A}" srcId="{7F841452-DBA5-4D74-8754-18A489CA1C99}" destId="{A75AADDD-1498-4AEB-8C2E-BF3A415E7ADB}" srcOrd="4" destOrd="0" parTransId="{76A6A633-6326-45E8-858D-1BA58F624862}" sibTransId="{624B9764-6099-4E74-867A-B051EFA6A939}"/>
    <dgm:cxn modelId="{F0C541E7-DB0F-4D2D-B2EE-4F897CFD8317}" srcId="{7F841452-DBA5-4D74-8754-18A489CA1C99}" destId="{45701FB2-EAE8-460D-8A2C-1313EB2ECAB8}" srcOrd="3" destOrd="0" parTransId="{1357A1D5-C862-4B37-B8F1-0C8B170AE36A}" sibTransId="{8F4F4B17-6A1C-4D37-957C-FBEB66746A2F}"/>
    <dgm:cxn modelId="{5CE4D162-154D-4318-A771-DB3809015AB9}" type="presOf" srcId="{7F841452-DBA5-4D74-8754-18A489CA1C99}" destId="{0DFD08E1-BF5E-4CC6-9FA3-8E9B1747FC62}" srcOrd="0" destOrd="0" presId="urn:microsoft.com/office/officeart/2005/8/layout/hProcess9"/>
    <dgm:cxn modelId="{6DBD8164-91EF-447D-8B77-6DE4BEFCA60F}" srcId="{7F841452-DBA5-4D74-8754-18A489CA1C99}" destId="{9450F862-A3D0-4874-A929-572CE2C3DE03}" srcOrd="1" destOrd="0" parTransId="{A22435C9-8386-4A8F-B0E1-94AD3D8527D5}" sibTransId="{28B4D0BE-CF09-4213-B7FA-EE32ACE2CFDA}"/>
    <dgm:cxn modelId="{41B99E92-A7EC-4E97-BB01-582DB8B269E6}" type="presOf" srcId="{A75AADDD-1498-4AEB-8C2E-BF3A415E7ADB}" destId="{F42A9E6B-343B-424A-9D1E-9015B7D86B22}" srcOrd="0" destOrd="0" presId="urn:microsoft.com/office/officeart/2005/8/layout/hProcess9"/>
    <dgm:cxn modelId="{52B0DCCD-A53C-4172-94ED-47E1294E4AE0}" type="presOf" srcId="{9450F862-A3D0-4874-A929-572CE2C3DE03}" destId="{D1BEE3BE-B607-4DC2-8AF5-AAAF1CC0D95B}" srcOrd="0" destOrd="0" presId="urn:microsoft.com/office/officeart/2005/8/layout/hProcess9"/>
    <dgm:cxn modelId="{8794DEA1-A061-450A-BDB7-2DF682403560}" type="presOf" srcId="{45701FB2-EAE8-460D-8A2C-1313EB2ECAB8}" destId="{D628EA27-3E58-4310-B790-FE44825974DF}" srcOrd="0" destOrd="0" presId="urn:microsoft.com/office/officeart/2005/8/layout/hProcess9"/>
    <dgm:cxn modelId="{AA02BEEC-1435-46AD-8585-470418E0EADE}" srcId="{7F841452-DBA5-4D74-8754-18A489CA1C99}" destId="{F08D82EB-76B4-407B-9ECB-21416CE00890}" srcOrd="0" destOrd="0" parTransId="{DD1648A7-DEE2-4673-A4A0-8EE3013B22DA}" sibTransId="{D9044968-A539-44A2-BA47-971881F9269F}"/>
    <dgm:cxn modelId="{321FDAB1-CC40-4AC1-AB4E-644EC4366B20}" type="presOf" srcId="{F38C4CC0-6009-4809-AC58-38AF3177B821}" destId="{091E2E93-3CB3-45A3-9AE0-A87BDBAF3568}" srcOrd="0" destOrd="0" presId="urn:microsoft.com/office/officeart/2005/8/layout/hProcess9"/>
    <dgm:cxn modelId="{679D9391-C621-47C9-A947-89E48F5D14EF}" type="presOf" srcId="{F08D82EB-76B4-407B-9ECB-21416CE00890}" destId="{83620CE6-4C34-41F1-94A8-3AA4A6E822E1}" srcOrd="0" destOrd="0" presId="urn:microsoft.com/office/officeart/2005/8/layout/hProcess9"/>
    <dgm:cxn modelId="{82548342-26C8-4002-A207-49911D1E1DC4}" type="presParOf" srcId="{0DFD08E1-BF5E-4CC6-9FA3-8E9B1747FC62}" destId="{701287D9-7248-4375-8093-399C8FD9A5B8}" srcOrd="0" destOrd="0" presId="urn:microsoft.com/office/officeart/2005/8/layout/hProcess9"/>
    <dgm:cxn modelId="{A9C417D1-4C49-44B2-A6E7-91824B103D90}" type="presParOf" srcId="{0DFD08E1-BF5E-4CC6-9FA3-8E9B1747FC62}" destId="{13ABB4A5-A67D-4CBC-961C-18102018E8E3}" srcOrd="1" destOrd="0" presId="urn:microsoft.com/office/officeart/2005/8/layout/hProcess9"/>
    <dgm:cxn modelId="{78614399-BDC0-4CA0-B2E2-840A7D217857}" type="presParOf" srcId="{13ABB4A5-A67D-4CBC-961C-18102018E8E3}" destId="{83620CE6-4C34-41F1-94A8-3AA4A6E822E1}" srcOrd="0" destOrd="0" presId="urn:microsoft.com/office/officeart/2005/8/layout/hProcess9"/>
    <dgm:cxn modelId="{B1850957-83A7-48CD-BDE2-EB0556BA794C}" type="presParOf" srcId="{13ABB4A5-A67D-4CBC-961C-18102018E8E3}" destId="{918FAC2C-3C5C-4715-BAE0-B582F40C6A8E}" srcOrd="1" destOrd="0" presId="urn:microsoft.com/office/officeart/2005/8/layout/hProcess9"/>
    <dgm:cxn modelId="{BE2CAE7F-070B-433F-A917-2903188C1AA2}" type="presParOf" srcId="{13ABB4A5-A67D-4CBC-961C-18102018E8E3}" destId="{D1BEE3BE-B607-4DC2-8AF5-AAAF1CC0D95B}" srcOrd="2" destOrd="0" presId="urn:microsoft.com/office/officeart/2005/8/layout/hProcess9"/>
    <dgm:cxn modelId="{6CFF3C89-2B10-4A05-9554-D996F0DE6B51}" type="presParOf" srcId="{13ABB4A5-A67D-4CBC-961C-18102018E8E3}" destId="{2AFFF202-BDC1-44FA-B9AC-BA9299DC8667}" srcOrd="3" destOrd="0" presId="urn:microsoft.com/office/officeart/2005/8/layout/hProcess9"/>
    <dgm:cxn modelId="{47E8EDD1-3E07-4CA8-ABC0-BBDA2BEF588E}" type="presParOf" srcId="{13ABB4A5-A67D-4CBC-961C-18102018E8E3}" destId="{091E2E93-3CB3-45A3-9AE0-A87BDBAF3568}" srcOrd="4" destOrd="0" presId="urn:microsoft.com/office/officeart/2005/8/layout/hProcess9"/>
    <dgm:cxn modelId="{3825E0BF-1339-4DBE-91BB-256426794931}" type="presParOf" srcId="{13ABB4A5-A67D-4CBC-961C-18102018E8E3}" destId="{EE014578-8268-4CD8-9299-794C7AB633C4}" srcOrd="5" destOrd="0" presId="urn:microsoft.com/office/officeart/2005/8/layout/hProcess9"/>
    <dgm:cxn modelId="{24343B3A-EF36-4887-901D-96B48351E8A1}" type="presParOf" srcId="{13ABB4A5-A67D-4CBC-961C-18102018E8E3}" destId="{D628EA27-3E58-4310-B790-FE44825974DF}" srcOrd="6" destOrd="0" presId="urn:microsoft.com/office/officeart/2005/8/layout/hProcess9"/>
    <dgm:cxn modelId="{8FAFC81C-8591-4143-8FEF-3E605FFCF24F}" type="presParOf" srcId="{13ABB4A5-A67D-4CBC-961C-18102018E8E3}" destId="{4EFF547D-2AEA-4A15-9310-2C99E3D26803}" srcOrd="7" destOrd="0" presId="urn:microsoft.com/office/officeart/2005/8/layout/hProcess9"/>
    <dgm:cxn modelId="{3F2DEDA2-D58C-4C0B-8AFB-1C335BA71365}" type="presParOf" srcId="{13ABB4A5-A67D-4CBC-961C-18102018E8E3}" destId="{F42A9E6B-343B-424A-9D1E-9015B7D86B2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841452-DBA5-4D74-8754-18A489CA1C9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F08D82EB-76B4-407B-9ECB-21416CE00890}">
      <dgm:prSet phldrT="[Text]" custT="1"/>
      <dgm:spPr/>
      <dgm:t>
        <a:bodyPr/>
        <a:lstStyle/>
        <a:p>
          <a:endParaRPr lang="en-US" sz="1400" b="1" dirty="0"/>
        </a:p>
      </dgm:t>
    </dgm:pt>
    <dgm:pt modelId="{DD1648A7-DEE2-4673-A4A0-8EE3013B22DA}" type="par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D9044968-A539-44A2-BA47-971881F9269F}" type="sibTrans" cxnId="{AA02BEEC-1435-46AD-8585-470418E0EADE}">
      <dgm:prSet/>
      <dgm:spPr/>
      <dgm:t>
        <a:bodyPr/>
        <a:lstStyle/>
        <a:p>
          <a:endParaRPr lang="en-US" sz="1600" b="1"/>
        </a:p>
      </dgm:t>
    </dgm:pt>
    <dgm:pt modelId="{9450F862-A3D0-4874-A929-572CE2C3DE03}">
      <dgm:prSet phldrT="[Text]" custT="1"/>
      <dgm:spPr/>
      <dgm:t>
        <a:bodyPr/>
        <a:lstStyle/>
        <a:p>
          <a:endParaRPr lang="en-US" sz="1600" b="1" dirty="0"/>
        </a:p>
      </dgm:t>
    </dgm:pt>
    <dgm:pt modelId="{A22435C9-8386-4A8F-B0E1-94AD3D8527D5}" type="par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28B4D0BE-CF09-4213-B7FA-EE32ACE2CFDA}" type="sibTrans" cxnId="{6DBD8164-91EF-447D-8B77-6DE4BEFCA60F}">
      <dgm:prSet/>
      <dgm:spPr/>
      <dgm:t>
        <a:bodyPr/>
        <a:lstStyle/>
        <a:p>
          <a:endParaRPr lang="en-US" sz="1600" b="1"/>
        </a:p>
      </dgm:t>
    </dgm:pt>
    <dgm:pt modelId="{45701FB2-EAE8-460D-8A2C-1313EB2ECAB8}">
      <dgm:prSet phldrT="[Text]" custT="1"/>
      <dgm:spPr/>
      <dgm:t>
        <a:bodyPr/>
        <a:lstStyle/>
        <a:p>
          <a:endParaRPr lang="en-US" sz="1700" b="1" dirty="0"/>
        </a:p>
      </dgm:t>
    </dgm:pt>
    <dgm:pt modelId="{1357A1D5-C862-4B37-B8F1-0C8B170AE36A}" type="par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8F4F4B17-6A1C-4D37-957C-FBEB66746A2F}" type="sibTrans" cxnId="{F0C541E7-DB0F-4D2D-B2EE-4F897CFD8317}">
      <dgm:prSet/>
      <dgm:spPr/>
      <dgm:t>
        <a:bodyPr/>
        <a:lstStyle/>
        <a:p>
          <a:endParaRPr lang="en-US" sz="1600" b="1"/>
        </a:p>
      </dgm:t>
    </dgm:pt>
    <dgm:pt modelId="{A75AADDD-1498-4AEB-8C2E-BF3A415E7ADB}">
      <dgm:prSet phldrT="[Text]" custT="1"/>
      <dgm:spPr/>
      <dgm:t>
        <a:bodyPr/>
        <a:lstStyle/>
        <a:p>
          <a:r>
            <a:rPr lang="en-US" sz="1400" b="1" dirty="0" smtClean="0"/>
            <a:t>Quantitate</a:t>
          </a:r>
        </a:p>
      </dgm:t>
    </dgm:pt>
    <dgm:pt modelId="{76A6A633-6326-45E8-858D-1BA58F624862}" type="par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624B9764-6099-4E74-867A-B051EFA6A939}" type="sibTrans" cxnId="{1C53BC44-AFDD-4B56-9E87-E66B651B9B4A}">
      <dgm:prSet/>
      <dgm:spPr/>
      <dgm:t>
        <a:bodyPr/>
        <a:lstStyle/>
        <a:p>
          <a:endParaRPr lang="en-US" sz="1600" b="1"/>
        </a:p>
      </dgm:t>
    </dgm:pt>
    <dgm:pt modelId="{F38C4CC0-6009-4809-AC58-38AF3177B821}">
      <dgm:prSet phldrT="[Text]" custT="1"/>
      <dgm:spPr/>
      <dgm:t>
        <a:bodyPr/>
        <a:lstStyle/>
        <a:p>
          <a:endParaRPr lang="en-US" sz="1600" b="1" dirty="0"/>
        </a:p>
      </dgm:t>
    </dgm:pt>
    <dgm:pt modelId="{2A4E755D-ABD7-40ED-B5A7-78BEF1DA30F2}" type="parTrans" cxnId="{5A75F3EB-EF91-4641-81DF-C8A83E341B05}">
      <dgm:prSet/>
      <dgm:spPr/>
      <dgm:t>
        <a:bodyPr/>
        <a:lstStyle/>
        <a:p>
          <a:endParaRPr lang="en-US" sz="1600"/>
        </a:p>
      </dgm:t>
    </dgm:pt>
    <dgm:pt modelId="{B033A6D9-012C-4E78-854A-B47E49CC9080}" type="sibTrans" cxnId="{5A75F3EB-EF91-4641-81DF-C8A83E341B05}">
      <dgm:prSet/>
      <dgm:spPr/>
      <dgm:t>
        <a:bodyPr/>
        <a:lstStyle/>
        <a:p>
          <a:endParaRPr lang="en-US" sz="1600"/>
        </a:p>
      </dgm:t>
    </dgm:pt>
    <dgm:pt modelId="{0DFD08E1-BF5E-4CC6-9FA3-8E9B1747FC62}" type="pres">
      <dgm:prSet presAssocID="{7F841452-DBA5-4D74-8754-18A489CA1C99}" presName="CompostProcess" presStyleCnt="0">
        <dgm:presLayoutVars>
          <dgm:dir/>
          <dgm:resizeHandles val="exact"/>
        </dgm:presLayoutVars>
      </dgm:prSet>
      <dgm:spPr/>
    </dgm:pt>
    <dgm:pt modelId="{701287D9-7248-4375-8093-399C8FD9A5B8}" type="pres">
      <dgm:prSet presAssocID="{7F841452-DBA5-4D74-8754-18A489CA1C99}" presName="arrow" presStyleLbl="bgShp" presStyleIdx="0" presStyleCnt="1" custLinFactNeighborX="-1564" custLinFactNeighborY="-654"/>
      <dgm:spPr/>
    </dgm:pt>
    <dgm:pt modelId="{13ABB4A5-A67D-4CBC-961C-18102018E8E3}" type="pres">
      <dgm:prSet presAssocID="{7F841452-DBA5-4D74-8754-18A489CA1C99}" presName="linearProcess" presStyleCnt="0"/>
      <dgm:spPr/>
    </dgm:pt>
    <dgm:pt modelId="{83620CE6-4C34-41F1-94A8-3AA4A6E822E1}" type="pres">
      <dgm:prSet presAssocID="{F08D82EB-76B4-407B-9ECB-21416CE00890}" presName="textNode" presStyleLbl="node1" presStyleIdx="0" presStyleCnt="5" custScaleX="1010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AC2C-3C5C-4715-BAE0-B582F40C6A8E}" type="pres">
      <dgm:prSet presAssocID="{D9044968-A539-44A2-BA47-971881F9269F}" presName="sibTrans" presStyleCnt="0"/>
      <dgm:spPr/>
    </dgm:pt>
    <dgm:pt modelId="{D1BEE3BE-B607-4DC2-8AF5-AAAF1CC0D95B}" type="pres">
      <dgm:prSet presAssocID="{9450F862-A3D0-4874-A929-572CE2C3DE03}" presName="textNode" presStyleLbl="node1" presStyleIdx="1" presStyleCnt="5" custScaleX="1008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F202-BDC1-44FA-B9AC-BA9299DC8667}" type="pres">
      <dgm:prSet presAssocID="{28B4D0BE-CF09-4213-B7FA-EE32ACE2CFDA}" presName="sibTrans" presStyleCnt="0"/>
      <dgm:spPr/>
    </dgm:pt>
    <dgm:pt modelId="{091E2E93-3CB3-45A3-9AE0-A87BDBAF3568}" type="pres">
      <dgm:prSet presAssocID="{F38C4CC0-6009-4809-AC58-38AF3177B821}" presName="textNode" presStyleLbl="node1" presStyleIdx="2" presStyleCnt="5" custScaleX="100790" custLinFactNeighborX="-7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14578-8268-4CD8-9299-794C7AB633C4}" type="pres">
      <dgm:prSet presAssocID="{B033A6D9-012C-4E78-854A-B47E49CC9080}" presName="sibTrans" presStyleCnt="0"/>
      <dgm:spPr/>
    </dgm:pt>
    <dgm:pt modelId="{D628EA27-3E58-4310-B790-FE44825974DF}" type="pres">
      <dgm:prSet presAssocID="{45701FB2-EAE8-460D-8A2C-1313EB2ECAB8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F547D-2AEA-4A15-9310-2C99E3D26803}" type="pres">
      <dgm:prSet presAssocID="{8F4F4B17-6A1C-4D37-957C-FBEB66746A2F}" presName="sibTrans" presStyleCnt="0"/>
      <dgm:spPr/>
    </dgm:pt>
    <dgm:pt modelId="{F42A9E6B-343B-424A-9D1E-9015B7D86B22}" type="pres">
      <dgm:prSet presAssocID="{A75AADDD-1498-4AEB-8C2E-BF3A415E7ADB}" presName="textNode" presStyleLbl="node1" presStyleIdx="4" presStyleCnt="5" custScaleX="4593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75F3EB-EF91-4641-81DF-C8A83E341B05}" srcId="{7F841452-DBA5-4D74-8754-18A489CA1C99}" destId="{F38C4CC0-6009-4809-AC58-38AF3177B821}" srcOrd="2" destOrd="0" parTransId="{2A4E755D-ABD7-40ED-B5A7-78BEF1DA30F2}" sibTransId="{B033A6D9-012C-4E78-854A-B47E49CC9080}"/>
    <dgm:cxn modelId="{1C53BC44-AFDD-4B56-9E87-E66B651B9B4A}" srcId="{7F841452-DBA5-4D74-8754-18A489CA1C99}" destId="{A75AADDD-1498-4AEB-8C2E-BF3A415E7ADB}" srcOrd="4" destOrd="0" parTransId="{76A6A633-6326-45E8-858D-1BA58F624862}" sibTransId="{624B9764-6099-4E74-867A-B051EFA6A939}"/>
    <dgm:cxn modelId="{F0C541E7-DB0F-4D2D-B2EE-4F897CFD8317}" srcId="{7F841452-DBA5-4D74-8754-18A489CA1C99}" destId="{45701FB2-EAE8-460D-8A2C-1313EB2ECAB8}" srcOrd="3" destOrd="0" parTransId="{1357A1D5-C862-4B37-B8F1-0C8B170AE36A}" sibTransId="{8F4F4B17-6A1C-4D37-957C-FBEB66746A2F}"/>
    <dgm:cxn modelId="{5CE4D162-154D-4318-A771-DB3809015AB9}" type="presOf" srcId="{7F841452-DBA5-4D74-8754-18A489CA1C99}" destId="{0DFD08E1-BF5E-4CC6-9FA3-8E9B1747FC62}" srcOrd="0" destOrd="0" presId="urn:microsoft.com/office/officeart/2005/8/layout/hProcess9"/>
    <dgm:cxn modelId="{6DBD8164-91EF-447D-8B77-6DE4BEFCA60F}" srcId="{7F841452-DBA5-4D74-8754-18A489CA1C99}" destId="{9450F862-A3D0-4874-A929-572CE2C3DE03}" srcOrd="1" destOrd="0" parTransId="{A22435C9-8386-4A8F-B0E1-94AD3D8527D5}" sibTransId="{28B4D0BE-CF09-4213-B7FA-EE32ACE2CFDA}"/>
    <dgm:cxn modelId="{41B99E92-A7EC-4E97-BB01-582DB8B269E6}" type="presOf" srcId="{A75AADDD-1498-4AEB-8C2E-BF3A415E7ADB}" destId="{F42A9E6B-343B-424A-9D1E-9015B7D86B22}" srcOrd="0" destOrd="0" presId="urn:microsoft.com/office/officeart/2005/8/layout/hProcess9"/>
    <dgm:cxn modelId="{52B0DCCD-A53C-4172-94ED-47E1294E4AE0}" type="presOf" srcId="{9450F862-A3D0-4874-A929-572CE2C3DE03}" destId="{D1BEE3BE-B607-4DC2-8AF5-AAAF1CC0D95B}" srcOrd="0" destOrd="0" presId="urn:microsoft.com/office/officeart/2005/8/layout/hProcess9"/>
    <dgm:cxn modelId="{8794DEA1-A061-450A-BDB7-2DF682403560}" type="presOf" srcId="{45701FB2-EAE8-460D-8A2C-1313EB2ECAB8}" destId="{D628EA27-3E58-4310-B790-FE44825974DF}" srcOrd="0" destOrd="0" presId="urn:microsoft.com/office/officeart/2005/8/layout/hProcess9"/>
    <dgm:cxn modelId="{AA02BEEC-1435-46AD-8585-470418E0EADE}" srcId="{7F841452-DBA5-4D74-8754-18A489CA1C99}" destId="{F08D82EB-76B4-407B-9ECB-21416CE00890}" srcOrd="0" destOrd="0" parTransId="{DD1648A7-DEE2-4673-A4A0-8EE3013B22DA}" sibTransId="{D9044968-A539-44A2-BA47-971881F9269F}"/>
    <dgm:cxn modelId="{321FDAB1-CC40-4AC1-AB4E-644EC4366B20}" type="presOf" srcId="{F38C4CC0-6009-4809-AC58-38AF3177B821}" destId="{091E2E93-3CB3-45A3-9AE0-A87BDBAF3568}" srcOrd="0" destOrd="0" presId="urn:microsoft.com/office/officeart/2005/8/layout/hProcess9"/>
    <dgm:cxn modelId="{679D9391-C621-47C9-A947-89E48F5D14EF}" type="presOf" srcId="{F08D82EB-76B4-407B-9ECB-21416CE00890}" destId="{83620CE6-4C34-41F1-94A8-3AA4A6E822E1}" srcOrd="0" destOrd="0" presId="urn:microsoft.com/office/officeart/2005/8/layout/hProcess9"/>
    <dgm:cxn modelId="{82548342-26C8-4002-A207-49911D1E1DC4}" type="presParOf" srcId="{0DFD08E1-BF5E-4CC6-9FA3-8E9B1747FC62}" destId="{701287D9-7248-4375-8093-399C8FD9A5B8}" srcOrd="0" destOrd="0" presId="urn:microsoft.com/office/officeart/2005/8/layout/hProcess9"/>
    <dgm:cxn modelId="{A9C417D1-4C49-44B2-A6E7-91824B103D90}" type="presParOf" srcId="{0DFD08E1-BF5E-4CC6-9FA3-8E9B1747FC62}" destId="{13ABB4A5-A67D-4CBC-961C-18102018E8E3}" srcOrd="1" destOrd="0" presId="urn:microsoft.com/office/officeart/2005/8/layout/hProcess9"/>
    <dgm:cxn modelId="{78614399-BDC0-4CA0-B2E2-840A7D217857}" type="presParOf" srcId="{13ABB4A5-A67D-4CBC-961C-18102018E8E3}" destId="{83620CE6-4C34-41F1-94A8-3AA4A6E822E1}" srcOrd="0" destOrd="0" presId="urn:microsoft.com/office/officeart/2005/8/layout/hProcess9"/>
    <dgm:cxn modelId="{B1850957-83A7-48CD-BDE2-EB0556BA794C}" type="presParOf" srcId="{13ABB4A5-A67D-4CBC-961C-18102018E8E3}" destId="{918FAC2C-3C5C-4715-BAE0-B582F40C6A8E}" srcOrd="1" destOrd="0" presId="urn:microsoft.com/office/officeart/2005/8/layout/hProcess9"/>
    <dgm:cxn modelId="{BE2CAE7F-070B-433F-A917-2903188C1AA2}" type="presParOf" srcId="{13ABB4A5-A67D-4CBC-961C-18102018E8E3}" destId="{D1BEE3BE-B607-4DC2-8AF5-AAAF1CC0D95B}" srcOrd="2" destOrd="0" presId="urn:microsoft.com/office/officeart/2005/8/layout/hProcess9"/>
    <dgm:cxn modelId="{6CFF3C89-2B10-4A05-9554-D996F0DE6B51}" type="presParOf" srcId="{13ABB4A5-A67D-4CBC-961C-18102018E8E3}" destId="{2AFFF202-BDC1-44FA-B9AC-BA9299DC8667}" srcOrd="3" destOrd="0" presId="urn:microsoft.com/office/officeart/2005/8/layout/hProcess9"/>
    <dgm:cxn modelId="{47E8EDD1-3E07-4CA8-ABC0-BBDA2BEF588E}" type="presParOf" srcId="{13ABB4A5-A67D-4CBC-961C-18102018E8E3}" destId="{091E2E93-3CB3-45A3-9AE0-A87BDBAF3568}" srcOrd="4" destOrd="0" presId="urn:microsoft.com/office/officeart/2005/8/layout/hProcess9"/>
    <dgm:cxn modelId="{3825E0BF-1339-4DBE-91BB-256426794931}" type="presParOf" srcId="{13ABB4A5-A67D-4CBC-961C-18102018E8E3}" destId="{EE014578-8268-4CD8-9299-794C7AB633C4}" srcOrd="5" destOrd="0" presId="urn:microsoft.com/office/officeart/2005/8/layout/hProcess9"/>
    <dgm:cxn modelId="{24343B3A-EF36-4887-901D-96B48351E8A1}" type="presParOf" srcId="{13ABB4A5-A67D-4CBC-961C-18102018E8E3}" destId="{D628EA27-3E58-4310-B790-FE44825974DF}" srcOrd="6" destOrd="0" presId="urn:microsoft.com/office/officeart/2005/8/layout/hProcess9"/>
    <dgm:cxn modelId="{8FAFC81C-8591-4143-8FEF-3E605FFCF24F}" type="presParOf" srcId="{13ABB4A5-A67D-4CBC-961C-18102018E8E3}" destId="{4EFF547D-2AEA-4A15-9310-2C99E3D26803}" srcOrd="7" destOrd="0" presId="urn:microsoft.com/office/officeart/2005/8/layout/hProcess9"/>
    <dgm:cxn modelId="{3F2DEDA2-D58C-4C0B-8AFB-1C335BA71365}" type="presParOf" srcId="{13ABB4A5-A67D-4CBC-961C-18102018E8E3}" destId="{F42A9E6B-343B-424A-9D1E-9015B7D86B2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87D9-7248-4375-8093-399C8FD9A5B8}">
      <dsp:nvSpPr>
        <dsp:cNvPr id="0" name=""/>
        <dsp:cNvSpPr/>
      </dsp:nvSpPr>
      <dsp:spPr>
        <a:xfrm>
          <a:off x="707211" y="0"/>
          <a:ext cx="9741830" cy="582610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20CE6-4C34-41F1-94A8-3AA4A6E822E1}">
      <dsp:nvSpPr>
        <dsp:cNvPr id="0" name=""/>
        <dsp:cNvSpPr/>
      </dsp:nvSpPr>
      <dsp:spPr>
        <a:xfrm>
          <a:off x="3357" y="1747830"/>
          <a:ext cx="2021340" cy="2330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Raw Reads</a:t>
          </a:r>
          <a:endParaRPr lang="en-US" sz="2400" b="1" kern="1200" dirty="0"/>
        </a:p>
      </dsp:txBody>
      <dsp:txXfrm>
        <a:off x="102031" y="1846504"/>
        <a:ext cx="1823992" cy="2133092"/>
      </dsp:txXfrm>
    </dsp:sp>
    <dsp:sp modelId="{D1BEE3BE-B607-4DC2-8AF5-AAAF1CC0D95B}">
      <dsp:nvSpPr>
        <dsp:cNvPr id="0" name=""/>
        <dsp:cNvSpPr/>
      </dsp:nvSpPr>
      <dsp:spPr>
        <a:xfrm>
          <a:off x="2361588" y="1747830"/>
          <a:ext cx="2021340" cy="2330440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Trim Reads</a:t>
          </a:r>
          <a:endParaRPr lang="en-US" sz="2400" b="1" kern="1200" dirty="0"/>
        </a:p>
      </dsp:txBody>
      <dsp:txXfrm>
        <a:off x="2460262" y="1846504"/>
        <a:ext cx="1823992" cy="2133092"/>
      </dsp:txXfrm>
    </dsp:sp>
    <dsp:sp modelId="{091E2E93-3CB3-45A3-9AE0-A87BDBAF3568}">
      <dsp:nvSpPr>
        <dsp:cNvPr id="0" name=""/>
        <dsp:cNvSpPr/>
      </dsp:nvSpPr>
      <dsp:spPr>
        <a:xfrm>
          <a:off x="4693230" y="1747830"/>
          <a:ext cx="2021340" cy="233044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Genome </a:t>
          </a:r>
          <a:r>
            <a:rPr lang="en-US" sz="2400" b="1" kern="1200" dirty="0" smtClean="0"/>
            <a:t>Alignment</a:t>
          </a:r>
          <a:endParaRPr lang="en-US" sz="2400" b="1" kern="1200" dirty="0"/>
        </a:p>
      </dsp:txBody>
      <dsp:txXfrm>
        <a:off x="4791904" y="1846504"/>
        <a:ext cx="1823992" cy="2133092"/>
      </dsp:txXfrm>
    </dsp:sp>
    <dsp:sp modelId="{D628EA27-3E58-4310-B790-FE44825974DF}">
      <dsp:nvSpPr>
        <dsp:cNvPr id="0" name=""/>
        <dsp:cNvSpPr/>
      </dsp:nvSpPr>
      <dsp:spPr>
        <a:xfrm>
          <a:off x="7078048" y="1747830"/>
          <a:ext cx="2021340" cy="2330440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Optional: </a:t>
          </a:r>
          <a:r>
            <a:rPr lang="en-US" sz="1700" b="1" kern="1200" dirty="0" smtClean="0"/>
            <a:t>Transcriptome Reconstruction</a:t>
          </a:r>
          <a:endParaRPr lang="en-US" sz="1700" b="1" kern="1200" dirty="0"/>
        </a:p>
      </dsp:txBody>
      <dsp:txXfrm>
        <a:off x="7176722" y="1846504"/>
        <a:ext cx="1823992" cy="2133092"/>
      </dsp:txXfrm>
    </dsp:sp>
    <dsp:sp modelId="{F42A9E6B-343B-424A-9D1E-9015B7D86B22}">
      <dsp:nvSpPr>
        <dsp:cNvPr id="0" name=""/>
        <dsp:cNvSpPr/>
      </dsp:nvSpPr>
      <dsp:spPr>
        <a:xfrm>
          <a:off x="9436279" y="1747830"/>
          <a:ext cx="2021340" cy="233044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Quantitate</a:t>
          </a:r>
        </a:p>
      </dsp:txBody>
      <dsp:txXfrm>
        <a:off x="9534953" y="1846504"/>
        <a:ext cx="1823992" cy="2133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87D9-7248-4375-8093-399C8FD9A5B8}">
      <dsp:nvSpPr>
        <dsp:cNvPr id="0" name=""/>
        <dsp:cNvSpPr/>
      </dsp:nvSpPr>
      <dsp:spPr>
        <a:xfrm>
          <a:off x="165157" y="0"/>
          <a:ext cx="2275046" cy="135726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20CE6-4C34-41F1-94A8-3AA4A6E822E1}">
      <dsp:nvSpPr>
        <dsp:cNvPr id="0" name=""/>
        <dsp:cNvSpPr/>
      </dsp:nvSpPr>
      <dsp:spPr>
        <a:xfrm>
          <a:off x="6" y="407178"/>
          <a:ext cx="753658" cy="5429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Raw Reads</a:t>
          </a:r>
          <a:endParaRPr lang="en-US" sz="1400" b="1" kern="1200" dirty="0"/>
        </a:p>
      </dsp:txBody>
      <dsp:txXfrm>
        <a:off x="26508" y="433680"/>
        <a:ext cx="700654" cy="489901"/>
      </dsp:txXfrm>
    </dsp:sp>
    <dsp:sp modelId="{D1BEE3BE-B607-4DC2-8AF5-AAAF1CC0D95B}">
      <dsp:nvSpPr>
        <dsp:cNvPr id="0" name=""/>
        <dsp:cNvSpPr/>
      </dsp:nvSpPr>
      <dsp:spPr>
        <a:xfrm>
          <a:off x="811494" y="407178"/>
          <a:ext cx="422883" cy="542905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/>
        </a:p>
      </dsp:txBody>
      <dsp:txXfrm>
        <a:off x="832137" y="427821"/>
        <a:ext cx="381597" cy="501619"/>
      </dsp:txXfrm>
    </dsp:sp>
    <dsp:sp modelId="{091E2E93-3CB3-45A3-9AE0-A87BDBAF3568}">
      <dsp:nvSpPr>
        <dsp:cNvPr id="0" name=""/>
        <dsp:cNvSpPr/>
      </dsp:nvSpPr>
      <dsp:spPr>
        <a:xfrm>
          <a:off x="1287644" y="407178"/>
          <a:ext cx="422883" cy="54290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/>
        </a:p>
      </dsp:txBody>
      <dsp:txXfrm>
        <a:off x="1308287" y="427821"/>
        <a:ext cx="381597" cy="501619"/>
      </dsp:txXfrm>
    </dsp:sp>
    <dsp:sp modelId="{D628EA27-3E58-4310-B790-FE44825974DF}">
      <dsp:nvSpPr>
        <dsp:cNvPr id="0" name=""/>
        <dsp:cNvSpPr/>
      </dsp:nvSpPr>
      <dsp:spPr>
        <a:xfrm>
          <a:off x="1772921" y="407178"/>
          <a:ext cx="422883" cy="542905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dirty="0"/>
        </a:p>
      </dsp:txBody>
      <dsp:txXfrm>
        <a:off x="1793564" y="427821"/>
        <a:ext cx="381597" cy="501619"/>
      </dsp:txXfrm>
    </dsp:sp>
    <dsp:sp modelId="{F42A9E6B-343B-424A-9D1E-9015B7D86B22}">
      <dsp:nvSpPr>
        <dsp:cNvPr id="0" name=""/>
        <dsp:cNvSpPr/>
      </dsp:nvSpPr>
      <dsp:spPr>
        <a:xfrm>
          <a:off x="2253635" y="407178"/>
          <a:ext cx="422883" cy="54290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b="1" kern="1200" dirty="0" smtClean="0"/>
        </a:p>
      </dsp:txBody>
      <dsp:txXfrm>
        <a:off x="2274278" y="427821"/>
        <a:ext cx="381597" cy="501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87D9-7248-4375-8093-399C8FD9A5B8}">
      <dsp:nvSpPr>
        <dsp:cNvPr id="0" name=""/>
        <dsp:cNvSpPr/>
      </dsp:nvSpPr>
      <dsp:spPr>
        <a:xfrm>
          <a:off x="165157" y="0"/>
          <a:ext cx="2275046" cy="135726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20CE6-4C34-41F1-94A8-3AA4A6E822E1}">
      <dsp:nvSpPr>
        <dsp:cNvPr id="0" name=""/>
        <dsp:cNvSpPr/>
      </dsp:nvSpPr>
      <dsp:spPr>
        <a:xfrm>
          <a:off x="907" y="407178"/>
          <a:ext cx="358763" cy="5429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/>
        </a:p>
      </dsp:txBody>
      <dsp:txXfrm>
        <a:off x="18420" y="424691"/>
        <a:ext cx="323737" cy="507879"/>
      </dsp:txXfrm>
    </dsp:sp>
    <dsp:sp modelId="{D1BEE3BE-B607-4DC2-8AF5-AAAF1CC0D95B}">
      <dsp:nvSpPr>
        <dsp:cNvPr id="0" name=""/>
        <dsp:cNvSpPr/>
      </dsp:nvSpPr>
      <dsp:spPr>
        <a:xfrm>
          <a:off x="400839" y="407178"/>
          <a:ext cx="1086073" cy="542905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Trim Reads</a:t>
          </a:r>
          <a:endParaRPr lang="en-US" sz="1600" b="1" kern="1200" dirty="0"/>
        </a:p>
      </dsp:txBody>
      <dsp:txXfrm>
        <a:off x="427341" y="433680"/>
        <a:ext cx="1033069" cy="489901"/>
      </dsp:txXfrm>
    </dsp:sp>
    <dsp:sp modelId="{091E2E93-3CB3-45A3-9AE0-A87BDBAF3568}">
      <dsp:nvSpPr>
        <dsp:cNvPr id="0" name=""/>
        <dsp:cNvSpPr/>
      </dsp:nvSpPr>
      <dsp:spPr>
        <a:xfrm>
          <a:off x="1524830" y="407178"/>
          <a:ext cx="355067" cy="54290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/>
        </a:p>
      </dsp:txBody>
      <dsp:txXfrm>
        <a:off x="1542163" y="424511"/>
        <a:ext cx="320401" cy="508239"/>
      </dsp:txXfrm>
    </dsp:sp>
    <dsp:sp modelId="{D628EA27-3E58-4310-B790-FE44825974DF}">
      <dsp:nvSpPr>
        <dsp:cNvPr id="0" name=""/>
        <dsp:cNvSpPr/>
      </dsp:nvSpPr>
      <dsp:spPr>
        <a:xfrm>
          <a:off x="1924314" y="407178"/>
          <a:ext cx="355067" cy="542905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dirty="0"/>
        </a:p>
      </dsp:txBody>
      <dsp:txXfrm>
        <a:off x="1941647" y="424511"/>
        <a:ext cx="320401" cy="508239"/>
      </dsp:txXfrm>
    </dsp:sp>
    <dsp:sp modelId="{F42A9E6B-343B-424A-9D1E-9015B7D86B22}">
      <dsp:nvSpPr>
        <dsp:cNvPr id="0" name=""/>
        <dsp:cNvSpPr/>
      </dsp:nvSpPr>
      <dsp:spPr>
        <a:xfrm>
          <a:off x="2320549" y="407178"/>
          <a:ext cx="355067" cy="54290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b="1" kern="1200" dirty="0" smtClean="0"/>
        </a:p>
      </dsp:txBody>
      <dsp:txXfrm>
        <a:off x="2337882" y="424511"/>
        <a:ext cx="320401" cy="508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87D9-7248-4375-8093-399C8FD9A5B8}">
      <dsp:nvSpPr>
        <dsp:cNvPr id="0" name=""/>
        <dsp:cNvSpPr/>
      </dsp:nvSpPr>
      <dsp:spPr>
        <a:xfrm>
          <a:off x="165157" y="0"/>
          <a:ext cx="2275046" cy="135726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20CE6-4C34-41F1-94A8-3AA4A6E822E1}">
      <dsp:nvSpPr>
        <dsp:cNvPr id="0" name=""/>
        <dsp:cNvSpPr/>
      </dsp:nvSpPr>
      <dsp:spPr>
        <a:xfrm>
          <a:off x="1166" y="407178"/>
          <a:ext cx="310099" cy="5429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/>
        </a:p>
      </dsp:txBody>
      <dsp:txXfrm>
        <a:off x="16304" y="422316"/>
        <a:ext cx="279823" cy="512629"/>
      </dsp:txXfrm>
    </dsp:sp>
    <dsp:sp modelId="{D1BEE3BE-B607-4DC2-8AF5-AAAF1CC0D95B}">
      <dsp:nvSpPr>
        <dsp:cNvPr id="0" name=""/>
        <dsp:cNvSpPr/>
      </dsp:nvSpPr>
      <dsp:spPr>
        <a:xfrm>
          <a:off x="333384" y="407178"/>
          <a:ext cx="309525" cy="542905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/>
        </a:p>
      </dsp:txBody>
      <dsp:txXfrm>
        <a:off x="348494" y="422288"/>
        <a:ext cx="279305" cy="512685"/>
      </dsp:txXfrm>
    </dsp:sp>
    <dsp:sp modelId="{091E2E93-3CB3-45A3-9AE0-A87BDBAF3568}">
      <dsp:nvSpPr>
        <dsp:cNvPr id="0" name=""/>
        <dsp:cNvSpPr/>
      </dsp:nvSpPr>
      <dsp:spPr>
        <a:xfrm>
          <a:off x="663283" y="407178"/>
          <a:ext cx="1352281" cy="54290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Genome Alignment</a:t>
          </a:r>
          <a:endParaRPr lang="en-US" sz="1600" b="1" kern="1200" dirty="0"/>
        </a:p>
      </dsp:txBody>
      <dsp:txXfrm>
        <a:off x="689785" y="433680"/>
        <a:ext cx="1299277" cy="489901"/>
      </dsp:txXfrm>
    </dsp:sp>
    <dsp:sp modelId="{D628EA27-3E58-4310-B790-FE44825974DF}">
      <dsp:nvSpPr>
        <dsp:cNvPr id="0" name=""/>
        <dsp:cNvSpPr/>
      </dsp:nvSpPr>
      <dsp:spPr>
        <a:xfrm>
          <a:off x="2039430" y="407178"/>
          <a:ext cx="306904" cy="542905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dirty="0"/>
        </a:p>
      </dsp:txBody>
      <dsp:txXfrm>
        <a:off x="2054412" y="422160"/>
        <a:ext cx="276940" cy="512941"/>
      </dsp:txXfrm>
    </dsp:sp>
    <dsp:sp modelId="{F42A9E6B-343B-424A-9D1E-9015B7D86B22}">
      <dsp:nvSpPr>
        <dsp:cNvPr id="0" name=""/>
        <dsp:cNvSpPr/>
      </dsp:nvSpPr>
      <dsp:spPr>
        <a:xfrm>
          <a:off x="2368454" y="407178"/>
          <a:ext cx="306904" cy="54290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b="1" kern="1200" dirty="0" smtClean="0"/>
        </a:p>
      </dsp:txBody>
      <dsp:txXfrm>
        <a:off x="2383436" y="422160"/>
        <a:ext cx="276940" cy="5129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87D9-7248-4375-8093-399C8FD9A5B8}">
      <dsp:nvSpPr>
        <dsp:cNvPr id="0" name=""/>
        <dsp:cNvSpPr/>
      </dsp:nvSpPr>
      <dsp:spPr>
        <a:xfrm>
          <a:off x="165157" y="0"/>
          <a:ext cx="2275046" cy="135726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20CE6-4C34-41F1-94A8-3AA4A6E822E1}">
      <dsp:nvSpPr>
        <dsp:cNvPr id="0" name=""/>
        <dsp:cNvSpPr/>
      </dsp:nvSpPr>
      <dsp:spPr>
        <a:xfrm>
          <a:off x="1183" y="407178"/>
          <a:ext cx="269982" cy="5429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/>
        </a:p>
      </dsp:txBody>
      <dsp:txXfrm>
        <a:off x="14362" y="420357"/>
        <a:ext cx="243624" cy="516547"/>
      </dsp:txXfrm>
    </dsp:sp>
    <dsp:sp modelId="{D1BEE3BE-B607-4DC2-8AF5-AAAF1CC0D95B}">
      <dsp:nvSpPr>
        <dsp:cNvPr id="0" name=""/>
        <dsp:cNvSpPr/>
      </dsp:nvSpPr>
      <dsp:spPr>
        <a:xfrm>
          <a:off x="292436" y="407178"/>
          <a:ext cx="269483" cy="542905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/>
        </a:p>
      </dsp:txBody>
      <dsp:txXfrm>
        <a:off x="305591" y="420333"/>
        <a:ext cx="243173" cy="516595"/>
      </dsp:txXfrm>
    </dsp:sp>
    <dsp:sp modelId="{091E2E93-3CB3-45A3-9AE0-A87BDBAF3568}">
      <dsp:nvSpPr>
        <dsp:cNvPr id="0" name=""/>
        <dsp:cNvSpPr/>
      </dsp:nvSpPr>
      <dsp:spPr>
        <a:xfrm>
          <a:off x="581510" y="407178"/>
          <a:ext cx="269312" cy="54290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/>
        </a:p>
      </dsp:txBody>
      <dsp:txXfrm>
        <a:off x="594657" y="420325"/>
        <a:ext cx="243018" cy="516611"/>
      </dsp:txXfrm>
    </dsp:sp>
    <dsp:sp modelId="{D628EA27-3E58-4310-B790-FE44825974DF}">
      <dsp:nvSpPr>
        <dsp:cNvPr id="0" name=""/>
        <dsp:cNvSpPr/>
      </dsp:nvSpPr>
      <dsp:spPr>
        <a:xfrm>
          <a:off x="873771" y="407178"/>
          <a:ext cx="1513099" cy="542905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Optional: Transcriptome Reconstruction</a:t>
          </a:r>
          <a:endParaRPr lang="en-US" sz="1200" b="1" kern="1200" dirty="0"/>
        </a:p>
      </dsp:txBody>
      <dsp:txXfrm>
        <a:off x="900273" y="433680"/>
        <a:ext cx="1460095" cy="489901"/>
      </dsp:txXfrm>
    </dsp:sp>
    <dsp:sp modelId="{F42A9E6B-343B-424A-9D1E-9015B7D86B22}">
      <dsp:nvSpPr>
        <dsp:cNvPr id="0" name=""/>
        <dsp:cNvSpPr/>
      </dsp:nvSpPr>
      <dsp:spPr>
        <a:xfrm>
          <a:off x="2408139" y="407178"/>
          <a:ext cx="267201" cy="54290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b="1" kern="1200" dirty="0" smtClean="0"/>
        </a:p>
      </dsp:txBody>
      <dsp:txXfrm>
        <a:off x="2421183" y="420222"/>
        <a:ext cx="241113" cy="5168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87D9-7248-4375-8093-399C8FD9A5B8}">
      <dsp:nvSpPr>
        <dsp:cNvPr id="0" name=""/>
        <dsp:cNvSpPr/>
      </dsp:nvSpPr>
      <dsp:spPr>
        <a:xfrm>
          <a:off x="165157" y="0"/>
          <a:ext cx="2275046" cy="135726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20CE6-4C34-41F1-94A8-3AA4A6E822E1}">
      <dsp:nvSpPr>
        <dsp:cNvPr id="0" name=""/>
        <dsp:cNvSpPr/>
      </dsp:nvSpPr>
      <dsp:spPr>
        <a:xfrm>
          <a:off x="2164" y="407178"/>
          <a:ext cx="294513" cy="5429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/>
        </a:p>
      </dsp:txBody>
      <dsp:txXfrm>
        <a:off x="16541" y="421555"/>
        <a:ext cx="265759" cy="514151"/>
      </dsp:txXfrm>
    </dsp:sp>
    <dsp:sp modelId="{D1BEE3BE-B607-4DC2-8AF5-AAAF1CC0D95B}">
      <dsp:nvSpPr>
        <dsp:cNvPr id="0" name=""/>
        <dsp:cNvSpPr/>
      </dsp:nvSpPr>
      <dsp:spPr>
        <a:xfrm>
          <a:off x="336537" y="407178"/>
          <a:ext cx="293968" cy="542905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/>
        </a:p>
      </dsp:txBody>
      <dsp:txXfrm>
        <a:off x="350887" y="421528"/>
        <a:ext cx="265268" cy="514205"/>
      </dsp:txXfrm>
    </dsp:sp>
    <dsp:sp modelId="{091E2E93-3CB3-45A3-9AE0-A87BDBAF3568}">
      <dsp:nvSpPr>
        <dsp:cNvPr id="0" name=""/>
        <dsp:cNvSpPr/>
      </dsp:nvSpPr>
      <dsp:spPr>
        <a:xfrm>
          <a:off x="667220" y="407178"/>
          <a:ext cx="293781" cy="54290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/>
        </a:p>
      </dsp:txBody>
      <dsp:txXfrm>
        <a:off x="681561" y="421519"/>
        <a:ext cx="265099" cy="514223"/>
      </dsp:txXfrm>
    </dsp:sp>
    <dsp:sp modelId="{D628EA27-3E58-4310-B790-FE44825974DF}">
      <dsp:nvSpPr>
        <dsp:cNvPr id="0" name=""/>
        <dsp:cNvSpPr/>
      </dsp:nvSpPr>
      <dsp:spPr>
        <a:xfrm>
          <a:off x="1004008" y="407178"/>
          <a:ext cx="291478" cy="542905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dirty="0"/>
        </a:p>
      </dsp:txBody>
      <dsp:txXfrm>
        <a:off x="1018237" y="421407"/>
        <a:ext cx="263020" cy="514447"/>
      </dsp:txXfrm>
    </dsp:sp>
    <dsp:sp modelId="{F42A9E6B-343B-424A-9D1E-9015B7D86B22}">
      <dsp:nvSpPr>
        <dsp:cNvPr id="0" name=""/>
        <dsp:cNvSpPr/>
      </dsp:nvSpPr>
      <dsp:spPr>
        <a:xfrm>
          <a:off x="1335347" y="407178"/>
          <a:ext cx="1339013" cy="54290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Quantitate</a:t>
          </a:r>
        </a:p>
      </dsp:txBody>
      <dsp:txXfrm>
        <a:off x="1361849" y="433680"/>
        <a:ext cx="1286009" cy="48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A629B-9E2C-4CAC-971D-D01708D30428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E07BA-B3DC-4D7F-AB10-2ADAC780D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1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8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2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9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2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4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4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8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5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9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EC01B-7215-41BB-8B14-7B1411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amformat.info/sam-format-fla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hyperlink" Target="https://en.wikipedia.org/wiki/FASTA_format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Pre-processing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Lauren Vanderlinden</a:t>
            </a:r>
          </a:p>
          <a:p>
            <a:r>
              <a:rPr lang="en-US" dirty="0" smtClean="0"/>
              <a:t>BIOS 6660</a:t>
            </a:r>
          </a:p>
          <a:p>
            <a:r>
              <a:rPr lang="en-US" dirty="0" smtClean="0"/>
              <a:t>Spring 2019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8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Adapter Trimming </a:t>
            </a:r>
          </a:p>
          <a:p>
            <a:pPr lvl="1"/>
            <a:r>
              <a:rPr lang="en-US" dirty="0" smtClean="0"/>
              <a:t>Trimming off the adapter sequences of reads</a:t>
            </a:r>
          </a:p>
          <a:p>
            <a:pPr lvl="1"/>
            <a:r>
              <a:rPr lang="en-US" dirty="0" smtClean="0"/>
              <a:t>ABSOLUTE MUST for small RNA</a:t>
            </a:r>
          </a:p>
          <a:p>
            <a:pPr lvl="1"/>
            <a:r>
              <a:rPr lang="en-US" dirty="0" smtClean="0"/>
              <a:t>Improves </a:t>
            </a:r>
            <a:r>
              <a:rPr lang="en-US" i="1" dirty="0" smtClean="0"/>
              <a:t>de novo </a:t>
            </a:r>
            <a:r>
              <a:rPr lang="en-US" dirty="0" smtClean="0"/>
              <a:t>assemblies </a:t>
            </a:r>
            <a:endParaRPr lang="en-US" dirty="0"/>
          </a:p>
          <a:p>
            <a:r>
              <a:rPr lang="en-US" dirty="0" smtClean="0"/>
              <a:t>Quality Trimming</a:t>
            </a:r>
          </a:p>
          <a:p>
            <a:pPr lvl="1"/>
            <a:r>
              <a:rPr lang="en-US" dirty="0" smtClean="0"/>
              <a:t>May increase mapping rates</a:t>
            </a:r>
          </a:p>
          <a:p>
            <a:pPr lvl="1"/>
            <a:r>
              <a:rPr lang="en-US" dirty="0" smtClean="0"/>
              <a:t>May also loose information</a:t>
            </a:r>
          </a:p>
          <a:p>
            <a:r>
              <a:rPr lang="en-US" dirty="0" smtClean="0"/>
              <a:t>Software Programs</a:t>
            </a:r>
          </a:p>
          <a:p>
            <a:pPr lvl="1"/>
            <a:r>
              <a:rPr lang="en-US" dirty="0" err="1" smtClean="0"/>
              <a:t>BBDuk</a:t>
            </a:r>
            <a:endParaRPr lang="en-US" dirty="0" smtClean="0"/>
          </a:p>
          <a:p>
            <a:pPr lvl="1"/>
            <a:r>
              <a:rPr lang="en-US" dirty="0" err="1" smtClean="0"/>
              <a:t>Cutadapt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Trim Galore!</a:t>
            </a:r>
          </a:p>
          <a:p>
            <a:pPr lvl="1"/>
            <a:r>
              <a:rPr lang="en-US" dirty="0" smtClean="0"/>
              <a:t>PRINSEQ</a:t>
            </a:r>
          </a:p>
          <a:p>
            <a:pPr lvl="1"/>
            <a:r>
              <a:rPr lang="en-US" dirty="0" err="1" smtClean="0"/>
              <a:t>Trimmomatic</a:t>
            </a:r>
            <a:endParaRPr lang="en-US" dirty="0" smtClean="0"/>
          </a:p>
          <a:p>
            <a:pPr lvl="1"/>
            <a:r>
              <a:rPr lang="en-US" dirty="0" smtClean="0"/>
              <a:t>Sickle/</a:t>
            </a:r>
            <a:r>
              <a:rPr lang="en-US" dirty="0" err="1" smtClean="0"/>
              <a:t>Sythe</a:t>
            </a:r>
            <a:endParaRPr lang="en-US" dirty="0" smtClean="0"/>
          </a:p>
          <a:p>
            <a:pPr lvl="1"/>
            <a:r>
              <a:rPr lang="en-US" dirty="0" smtClean="0"/>
              <a:t>FASTX Toolkit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80730869"/>
              </p:ext>
            </p:extLst>
          </p:nvPr>
        </p:nvGraphicFramePr>
        <p:xfrm>
          <a:off x="4419600" y="219074"/>
          <a:ext cx="2676525" cy="135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360594" y="2627559"/>
            <a:ext cx="6578601" cy="2576236"/>
            <a:chOff x="5165724" y="3272293"/>
            <a:chExt cx="6578601" cy="2576236"/>
          </a:xfrm>
        </p:grpSpPr>
        <p:grpSp>
          <p:nvGrpSpPr>
            <p:cNvPr id="10" name="Group 9"/>
            <p:cNvGrpSpPr/>
            <p:nvPr/>
          </p:nvGrpSpPr>
          <p:grpSpPr>
            <a:xfrm>
              <a:off x="5543549" y="4714871"/>
              <a:ext cx="6124575" cy="1057275"/>
              <a:chOff x="6219825" y="4113832"/>
              <a:chExt cx="5172075" cy="842236"/>
            </a:xfrm>
          </p:grpSpPr>
          <p:pic>
            <p:nvPicPr>
              <p:cNvPr id="2050" name="Picture 2" descr="Most common case&#10;DNA fragment of interest shorter than read length&#10;100-bp read&#10;Short fragment of interest&#10;Will always happ...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9" t="46154" r="88460" b="35386"/>
              <a:stretch/>
            </p:blipFill>
            <p:spPr bwMode="auto">
              <a:xfrm>
                <a:off x="6219825" y="4113832"/>
                <a:ext cx="209136" cy="842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9734550" y="4352925"/>
                <a:ext cx="1657350" cy="4286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715000" y="4648200"/>
              <a:ext cx="186288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Universal Adapter</a:t>
              </a:r>
            </a:p>
            <a:p>
              <a:r>
                <a:rPr lang="en-US" dirty="0" smtClean="0"/>
                <a:t>DNA Of Interest</a:t>
              </a:r>
            </a:p>
            <a:p>
              <a:r>
                <a:rPr lang="en-US" dirty="0" smtClean="0"/>
                <a:t>Indexed Adapter</a:t>
              </a:r>
            </a:p>
            <a:p>
              <a:r>
                <a:rPr lang="en-US" dirty="0" smtClean="0"/>
                <a:t>6 base Index</a:t>
              </a:r>
              <a:endParaRPr lang="en-US" dirty="0"/>
            </a:p>
          </p:txBody>
        </p:sp>
        <p:pic>
          <p:nvPicPr>
            <p:cNvPr id="2052" name="Picture 4" descr="Adapter trimming&#10;Illumina TruSeq DNA Adapters De-Mystified by James Schiemer&#10;http://tucf-genomics.tufts.edu/documents/prot...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46" r="5224" b="54802"/>
            <a:stretch/>
          </p:blipFill>
          <p:spPr bwMode="auto">
            <a:xfrm>
              <a:off x="5165724" y="3818655"/>
              <a:ext cx="6578601" cy="600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Most common case&#10;DNA fragment of interest shorter than read length&#10;100-bp read&#10;Short fragment of interest&#10;Will always happ...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2" t="43529" r="11024" b="47494"/>
            <a:stretch/>
          </p:blipFill>
          <p:spPr bwMode="auto">
            <a:xfrm>
              <a:off x="7267574" y="4333874"/>
              <a:ext cx="3581401" cy="40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Most common case&#10;DNA fragment of interest shorter than read length&#10;100-bp read&#10;Short fragment of interest&#10;Will always happ...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2" t="26203" r="33908" b="62732"/>
            <a:stretch/>
          </p:blipFill>
          <p:spPr bwMode="auto">
            <a:xfrm>
              <a:off x="7315199" y="3272293"/>
              <a:ext cx="2457451" cy="566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10383445" y="5416341"/>
            <a:ext cx="1207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SciLifeLab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2365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Cutadapt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Cutadapt</a:t>
            </a:r>
            <a:r>
              <a:rPr lang="en-US" dirty="0" smtClean="0"/>
              <a:t> is on </a:t>
            </a:r>
            <a:r>
              <a:rPr lang="en-US" dirty="0" err="1" smtClean="0"/>
              <a:t>yampa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 bash script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Lecture 12: 28 Feb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299" t="38561" r="80565" b="52493"/>
          <a:stretch/>
        </p:blipFill>
        <p:spPr>
          <a:xfrm>
            <a:off x="672124" y="2383693"/>
            <a:ext cx="7636058" cy="12270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0000" t="5741" r="10260" b="73518"/>
          <a:stretch/>
        </p:blipFill>
        <p:spPr>
          <a:xfrm>
            <a:off x="508000" y="4456383"/>
            <a:ext cx="11303000" cy="16591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7944" y="985837"/>
            <a:ext cx="52110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 options I’ve used:</a:t>
            </a:r>
          </a:p>
          <a:p>
            <a:r>
              <a:rPr lang="en-US" dirty="0" smtClean="0"/>
              <a:t>-q quality score cut-off before adapter removal</a:t>
            </a:r>
          </a:p>
          <a:p>
            <a:r>
              <a:rPr lang="en-US" dirty="0" smtClean="0"/>
              <a:t>-m minimum length if read to keep after trimming</a:t>
            </a:r>
          </a:p>
          <a:p>
            <a:r>
              <a:rPr lang="en-US" dirty="0" smtClean="0"/>
              <a:t>-u remove a specified length of bases from beginning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3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8555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FastQC</a:t>
            </a:r>
            <a:r>
              <a:rPr lang="en-US" dirty="0" smtClean="0"/>
              <a:t> installed on </a:t>
            </a:r>
            <a:r>
              <a:rPr lang="en-US" dirty="0" err="1" smtClean="0"/>
              <a:t>yampa</a:t>
            </a:r>
            <a:endParaRPr lang="en-US" dirty="0" smtClean="0"/>
          </a:p>
          <a:p>
            <a:r>
              <a:rPr lang="en-US" dirty="0" smtClean="0"/>
              <a:t>Program which evaluates quality of reads</a:t>
            </a:r>
          </a:p>
          <a:p>
            <a:r>
              <a:rPr lang="en-US" dirty="0" smtClean="0"/>
              <a:t>Use this to check the trimming went well</a:t>
            </a:r>
          </a:p>
          <a:p>
            <a:r>
              <a:rPr lang="en-US" dirty="0" smtClean="0"/>
              <a:t>Want to stay in the green zone</a:t>
            </a:r>
          </a:p>
          <a:p>
            <a:r>
              <a:rPr lang="en-US" dirty="0" smtClean="0"/>
              <a:t>Really want green checks on:</a:t>
            </a:r>
          </a:p>
          <a:p>
            <a:pPr lvl="1"/>
            <a:r>
              <a:rPr lang="en-US" dirty="0" smtClean="0"/>
              <a:t>Per sequence quality scores</a:t>
            </a:r>
          </a:p>
          <a:p>
            <a:pPr lvl="1"/>
            <a:r>
              <a:rPr lang="en-US" dirty="0" smtClean="0"/>
              <a:t>Per base sequence content</a:t>
            </a:r>
          </a:p>
          <a:p>
            <a:r>
              <a:rPr lang="en-US" dirty="0" smtClean="0"/>
              <a:t>Look at example report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Lecture 12: 28 Feb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55" y="1702009"/>
            <a:ext cx="5753786" cy="394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83285" y="1409700"/>
            <a:ext cx="267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Quality Score Across Bases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4375" t="21585" r="79368" b="75000"/>
          <a:stretch/>
        </p:blipFill>
        <p:spPr>
          <a:xfrm>
            <a:off x="5613959" y="551305"/>
            <a:ext cx="4857390" cy="7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Pre and Post Quality Trimming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0000" t="6852" r="21771" b="29074"/>
          <a:stretch/>
        </p:blipFill>
        <p:spPr>
          <a:xfrm>
            <a:off x="736600" y="1457406"/>
            <a:ext cx="4655120" cy="2971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7963" r="64375" b="31111"/>
          <a:stretch/>
        </p:blipFill>
        <p:spPr>
          <a:xfrm>
            <a:off x="5714999" y="1427117"/>
            <a:ext cx="6221453" cy="29924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6510" t="23703" r="59427" b="60556"/>
          <a:stretch/>
        </p:blipFill>
        <p:spPr>
          <a:xfrm>
            <a:off x="863600" y="4400686"/>
            <a:ext cx="10871200" cy="20001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10140" y="2198195"/>
            <a:ext cx="194385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Bias in sequence composition is often seen in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12-15 </a:t>
            </a:r>
            <a:r>
              <a:rPr lang="en-US" sz="1200" dirty="0" err="1" smtClean="0"/>
              <a:t>bp</a:t>
            </a:r>
            <a:r>
              <a:rPr lang="en-US" sz="1200" dirty="0" smtClean="0"/>
              <a:t> in Illumina</a:t>
            </a:r>
          </a:p>
          <a:p>
            <a:r>
              <a:rPr lang="en-US" sz="1200" dirty="0" smtClean="0"/>
              <a:t>(Hansen et al, 2010)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614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 Reads to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 reads to a reference genome</a:t>
            </a:r>
          </a:p>
          <a:p>
            <a:pPr lvl="1"/>
            <a:r>
              <a:rPr lang="en-US" dirty="0" smtClean="0"/>
              <a:t>Humans: Genome Reference Consortium human genome build 38 (GRCh38, aka hg38)</a:t>
            </a:r>
          </a:p>
          <a:p>
            <a:pPr lvl="2"/>
            <a:r>
              <a:rPr lang="en-US" dirty="0" smtClean="0"/>
              <a:t>hg19 is still commonly used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56921930"/>
              </p:ext>
            </p:extLst>
          </p:nvPr>
        </p:nvGraphicFramePr>
        <p:xfrm>
          <a:off x="7898606" y="147636"/>
          <a:ext cx="2676525" cy="135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0127" t="9288" r="28857" b="66267"/>
          <a:stretch/>
        </p:blipFill>
        <p:spPr>
          <a:xfrm>
            <a:off x="1149056" y="3478212"/>
            <a:ext cx="7467600" cy="244293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11258"/>
              </p:ext>
            </p:extLst>
          </p:nvPr>
        </p:nvGraphicFramePr>
        <p:xfrm>
          <a:off x="8699248" y="3632424"/>
          <a:ext cx="3339344" cy="23774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69672">
                  <a:extLst>
                    <a:ext uri="{9D8B030D-6E8A-4147-A177-3AD203B41FA5}">
                      <a16:colId xmlns:a16="http://schemas.microsoft.com/office/drawing/2014/main" val="2572094848"/>
                    </a:ext>
                  </a:extLst>
                </a:gridCol>
                <a:gridCol w="1669672">
                  <a:extLst>
                    <a:ext uri="{9D8B030D-6E8A-4147-A177-3AD203B41FA5}">
                      <a16:colId xmlns:a16="http://schemas.microsoft.com/office/drawing/2014/main" val="2533921184"/>
                    </a:ext>
                  </a:extLst>
                </a:gridCol>
              </a:tblGrid>
              <a:tr h="330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Most recent reference genome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0002443"/>
                  </a:ext>
                </a:extLst>
              </a:tr>
              <a:tr h="330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Fruit fly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dm6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727690"/>
                  </a:ext>
                </a:extLst>
              </a:tr>
              <a:tr h="330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Mouse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mm10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174918"/>
                  </a:ext>
                </a:extLst>
              </a:tr>
              <a:tr h="330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rn6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181774"/>
                  </a:ext>
                </a:extLst>
              </a:tr>
              <a:tr h="330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hg38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564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Unspliced</a:t>
            </a:r>
            <a:r>
              <a:rPr lang="en-US" dirty="0" smtClean="0"/>
              <a:t> Aligners (No Gaps Allowed)</a:t>
            </a:r>
          </a:p>
          <a:p>
            <a:pPr lvl="1"/>
            <a:r>
              <a:rPr lang="en-US" dirty="0" smtClean="0"/>
              <a:t>BWA</a:t>
            </a:r>
          </a:p>
          <a:p>
            <a:pPr lvl="1"/>
            <a:r>
              <a:rPr lang="en-US" dirty="0" smtClean="0"/>
              <a:t>Bowtie/Bowtie2</a:t>
            </a:r>
          </a:p>
          <a:p>
            <a:pPr lvl="1"/>
            <a:r>
              <a:rPr lang="en-US" dirty="0" err="1" smtClean="0"/>
              <a:t>NovoAlign</a:t>
            </a:r>
            <a:r>
              <a:rPr lang="en-US" dirty="0" smtClean="0"/>
              <a:t>, </a:t>
            </a:r>
            <a:r>
              <a:rPr lang="en-US" dirty="0" err="1" smtClean="0"/>
              <a:t>SeqMap</a:t>
            </a:r>
            <a:r>
              <a:rPr lang="en-US" dirty="0" smtClean="0"/>
              <a:t>, SEAL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Spliced Aligners (Allows Splice-Junctions)</a:t>
            </a:r>
          </a:p>
          <a:p>
            <a:pPr lvl="1"/>
            <a:r>
              <a:rPr lang="en-US" dirty="0" err="1" smtClean="0"/>
              <a:t>Erange</a:t>
            </a:r>
            <a:endParaRPr lang="en-US" dirty="0" smtClean="0"/>
          </a:p>
          <a:p>
            <a:pPr lvl="1"/>
            <a:r>
              <a:rPr lang="en-US" dirty="0" err="1" smtClean="0"/>
              <a:t>SpliceSeq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BBMap</a:t>
            </a:r>
            <a:endParaRPr lang="en-US" dirty="0" smtClean="0"/>
          </a:p>
          <a:p>
            <a:pPr lvl="1"/>
            <a:r>
              <a:rPr lang="en-US" dirty="0" err="1" smtClean="0"/>
              <a:t>Hisat</a:t>
            </a:r>
            <a:r>
              <a:rPr lang="en-US" dirty="0" smtClean="0"/>
              <a:t>/Hisat2</a:t>
            </a:r>
          </a:p>
          <a:p>
            <a:pPr lvl="1"/>
            <a:r>
              <a:rPr lang="en-US" dirty="0" smtClean="0"/>
              <a:t>STAR</a:t>
            </a:r>
          </a:p>
          <a:p>
            <a:pPr lvl="1"/>
            <a:r>
              <a:rPr lang="en-US" dirty="0" err="1" smtClean="0"/>
              <a:t>TopHat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15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3421430" y="3869547"/>
            <a:ext cx="333060" cy="835677"/>
          </a:xfrm>
          <a:prstGeom prst="rightBrace">
            <a:avLst/>
          </a:prstGeom>
          <a:noFill/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7714" y="4081494"/>
            <a:ext cx="271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Annotated Guided Aligners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3404273" y="4724400"/>
            <a:ext cx="333060" cy="1143505"/>
          </a:xfrm>
          <a:prstGeom prst="rightBrac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82665" y="5118018"/>
            <a:ext cx="239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 Novo Splice Aligners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Hisat2 Reference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Hisat2 is on </a:t>
            </a:r>
            <a:r>
              <a:rPr lang="en-US" dirty="0" err="1" smtClean="0"/>
              <a:t>yampa</a:t>
            </a:r>
            <a:endParaRPr lang="en-US" dirty="0" smtClean="0"/>
          </a:p>
          <a:p>
            <a:r>
              <a:rPr lang="en-US" dirty="0" smtClean="0"/>
              <a:t>For any alignment tool, you need reference files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6667" t="57222" r="59896" b="38148"/>
          <a:stretch/>
        </p:blipFill>
        <p:spPr>
          <a:xfrm>
            <a:off x="591343" y="2814636"/>
            <a:ext cx="109728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0078" t="9033" r="40601" b="76869"/>
          <a:stretch/>
        </p:blipFill>
        <p:spPr>
          <a:xfrm>
            <a:off x="558999" y="3497384"/>
            <a:ext cx="2434293" cy="10355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5338" t="62789" r="33660" b="13358"/>
          <a:stretch/>
        </p:blipFill>
        <p:spPr>
          <a:xfrm>
            <a:off x="3196491" y="3376246"/>
            <a:ext cx="4790832" cy="292123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361355" y="4337538"/>
            <a:ext cx="1273908" cy="3595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7493" y="4776150"/>
            <a:ext cx="2684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https://uswest.ensembl.org/info/data/ftp/index.html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8906" t="18299" r="59219" b="59722"/>
          <a:stretch/>
        </p:blipFill>
        <p:spPr>
          <a:xfrm>
            <a:off x="8183362" y="4093368"/>
            <a:ext cx="3664102" cy="19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Hisat2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553" y="1640687"/>
            <a:ext cx="4820165" cy="4351338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Options you might want:</a:t>
            </a:r>
          </a:p>
          <a:p>
            <a:pPr lvl="1"/>
            <a:r>
              <a:rPr lang="en-US" dirty="0" smtClean="0"/>
              <a:t>--un writing an output file for those that don’t align</a:t>
            </a:r>
          </a:p>
          <a:p>
            <a:pPr lvl="1"/>
            <a:r>
              <a:rPr lang="en-US" dirty="0" smtClean="0"/>
              <a:t>-N # mismatches you will allow (default 0)</a:t>
            </a:r>
          </a:p>
          <a:p>
            <a:r>
              <a:rPr lang="en-US" dirty="0" smtClean="0"/>
              <a:t>For paired-end reads, you will now go from 2 files/sample down to 1 file/sample</a:t>
            </a:r>
          </a:p>
          <a:p>
            <a:r>
              <a:rPr lang="en-US" dirty="0" smtClean="0"/>
              <a:t>BAM output file is a compressed binary version of a SAM file</a:t>
            </a:r>
          </a:p>
          <a:p>
            <a:r>
              <a:rPr lang="en-US" dirty="0" smtClean="0"/>
              <a:t>SAM = </a:t>
            </a:r>
            <a:r>
              <a:rPr lang="en-US" u="sng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equence </a:t>
            </a:r>
            <a:r>
              <a:rPr lang="en-US" u="sng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lignment/</a:t>
            </a:r>
            <a:r>
              <a:rPr lang="en-US" u="sng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ap format 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634" t="51122" r="59616" b="42397"/>
          <a:stretch/>
        </p:blipFill>
        <p:spPr>
          <a:xfrm>
            <a:off x="608967" y="1526374"/>
            <a:ext cx="10972800" cy="886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1458" t="67407" r="39792" b="20555"/>
          <a:stretch/>
        </p:blipFill>
        <p:spPr>
          <a:xfrm>
            <a:off x="6179159" y="3169433"/>
            <a:ext cx="5448886" cy="210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12702" y="2799567"/>
            <a:ext cx="313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 it prints after running: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script called: alignBatch.genome.hisat.py</a:t>
            </a:r>
          </a:p>
          <a:p>
            <a:r>
              <a:rPr lang="en-US" dirty="0" smtClean="0"/>
              <a:t>Written by Spencer Mahaffey (thank you!)</a:t>
            </a:r>
          </a:p>
          <a:p>
            <a:r>
              <a:rPr lang="en-US" dirty="0" smtClean="0"/>
              <a:t>This gives you 4 files:</a:t>
            </a:r>
          </a:p>
          <a:p>
            <a:pPr lvl="1"/>
            <a:r>
              <a:rPr lang="en-US" dirty="0" err="1" smtClean="0"/>
              <a:t>Aligned.bam</a:t>
            </a:r>
            <a:endParaRPr lang="en-US" dirty="0" smtClean="0"/>
          </a:p>
          <a:p>
            <a:pPr lvl="1"/>
            <a:r>
              <a:rPr lang="en-US" dirty="0" err="1" smtClean="0"/>
              <a:t>Splice_junct.bed</a:t>
            </a:r>
            <a:endParaRPr lang="en-US" dirty="0" smtClean="0"/>
          </a:p>
          <a:p>
            <a:pPr lvl="1"/>
            <a:r>
              <a:rPr lang="en-US" dirty="0" smtClean="0"/>
              <a:t>Summary.txt </a:t>
            </a:r>
          </a:p>
          <a:p>
            <a:pPr lvl="1"/>
            <a:r>
              <a:rPr lang="en-US" dirty="0" err="1" smtClean="0"/>
              <a:t>Unmapped.bam</a:t>
            </a:r>
            <a:endParaRPr lang="en-US" dirty="0" smtClean="0"/>
          </a:p>
          <a:p>
            <a:r>
              <a:rPr lang="en-US" dirty="0" smtClean="0"/>
              <a:t>Look at </a:t>
            </a:r>
            <a:r>
              <a:rPr lang="en-US" dirty="0" err="1" smtClean="0"/>
              <a:t>py</a:t>
            </a:r>
            <a:r>
              <a:rPr lang="en-US" dirty="0" smtClean="0"/>
              <a:t> script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667" t="27334" r="45880" b="54296"/>
          <a:stretch/>
        </p:blipFill>
        <p:spPr>
          <a:xfrm>
            <a:off x="5532120" y="2926080"/>
            <a:ext cx="1813560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333" t="21112" r="66500" b="41852"/>
          <a:stretch/>
        </p:blipFill>
        <p:spPr>
          <a:xfrm>
            <a:off x="8208752" y="2880360"/>
            <a:ext cx="1971568" cy="2392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1834" t="81260" r="23083" b="8222"/>
          <a:stretch/>
        </p:blipFill>
        <p:spPr>
          <a:xfrm>
            <a:off x="1569720" y="5364480"/>
            <a:ext cx="1007364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Error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9747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 got this following error after alignment one time</a:t>
            </a:r>
          </a:p>
          <a:p>
            <a:r>
              <a:rPr lang="en-US" dirty="0" smtClean="0"/>
              <a:t>Saying that there is a read that has more bases than scores assigned to it</a:t>
            </a:r>
          </a:p>
          <a:p>
            <a:r>
              <a:rPr lang="en-US" dirty="0" smtClean="0"/>
              <a:t>It did output a bam file up to this point</a:t>
            </a:r>
          </a:p>
          <a:p>
            <a:r>
              <a:rPr lang="en-US" dirty="0" smtClean="0"/>
              <a:t>What the issue was that the core uploaded the </a:t>
            </a:r>
            <a:r>
              <a:rPr lang="en-US" dirty="0" err="1" smtClean="0"/>
              <a:t>fastq</a:t>
            </a:r>
            <a:r>
              <a:rPr lang="en-US" dirty="0" smtClean="0"/>
              <a:t> files to the web and at some point their connection was interrupted so the </a:t>
            </a:r>
            <a:r>
              <a:rPr lang="en-US" dirty="0" err="1" smtClean="0"/>
              <a:t>fastq</a:t>
            </a:r>
            <a:r>
              <a:rPr lang="en-US" dirty="0" smtClean="0"/>
              <a:t> file was only partially uploaded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34834" y="2157267"/>
            <a:ext cx="5475961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samopen</a:t>
            </a:r>
            <a:r>
              <a:rPr lang="en-US" dirty="0" smtClean="0"/>
              <a:t>] SAM header is present: 1870 sequences.</a:t>
            </a:r>
          </a:p>
          <a:p>
            <a:r>
              <a:rPr lang="en-US" dirty="0" smtClean="0"/>
              <a:t>Error: Read D00289:29:CCT5JANXX:5:2316:4056:36315 1:N:0:CAGGCG+CTTGTA has more read characters than quality values.</a:t>
            </a:r>
          </a:p>
          <a:p>
            <a:r>
              <a:rPr lang="en-US" dirty="0" smtClean="0"/>
              <a:t>terminate called after throwing an instance of '</a:t>
            </a:r>
            <a:r>
              <a:rPr lang="en-US" dirty="0" err="1" smtClean="0"/>
              <a:t>int</a:t>
            </a:r>
            <a:r>
              <a:rPr lang="en-US" dirty="0" smtClean="0"/>
              <a:t>'</a:t>
            </a:r>
          </a:p>
          <a:p>
            <a:r>
              <a:rPr lang="en-US" dirty="0" smtClean="0"/>
              <a:t>(ERR): hisat2-align died with signal 6 (ABRT) (core dumped)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6657" cy="4351338"/>
          </a:xfrm>
        </p:spPr>
        <p:txBody>
          <a:bodyPr/>
          <a:lstStyle/>
          <a:p>
            <a:r>
              <a:rPr lang="en-US" dirty="0" smtClean="0"/>
              <a:t>Talked about RNA-Sequencing </a:t>
            </a:r>
          </a:p>
          <a:p>
            <a:r>
              <a:rPr lang="en-US" dirty="0" smtClean="0"/>
              <a:t>Importance of RNA expression</a:t>
            </a:r>
          </a:p>
          <a:p>
            <a:r>
              <a:rPr lang="en-US" dirty="0" smtClean="0"/>
              <a:t>Technology used to get sequences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Now you have raw reads!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369" t="18642" r="45992" b="16420"/>
          <a:stretch/>
        </p:blipFill>
        <p:spPr>
          <a:xfrm>
            <a:off x="6541507" y="805542"/>
            <a:ext cx="5156755" cy="5004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33742" y="5777483"/>
            <a:ext cx="1375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ource: </a:t>
            </a:r>
            <a:r>
              <a:rPr lang="en-US" sz="1100" dirty="0" err="1" smtClean="0"/>
              <a:t>RNAseqlopedia</a:t>
            </a:r>
            <a:endParaRPr lang="en-US" sz="1100" dirty="0"/>
          </a:p>
        </p:txBody>
      </p:sp>
      <p:sp>
        <p:nvSpPr>
          <p:cNvPr id="9" name="Explosion 1 8"/>
          <p:cNvSpPr/>
          <p:nvPr/>
        </p:nvSpPr>
        <p:spPr>
          <a:xfrm>
            <a:off x="7674428" y="5344886"/>
            <a:ext cx="1600200" cy="718457"/>
          </a:xfrm>
          <a:prstGeom prst="irregularSeal1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Files: Alignment Output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1223" y="3992761"/>
            <a:ext cx="3583577" cy="2597450"/>
          </a:xfrm>
        </p:spPr>
        <p:txBody>
          <a:bodyPr>
            <a:normAutofit/>
          </a:bodyPr>
          <a:lstStyle/>
          <a:p>
            <a:r>
              <a:rPr lang="en-US" dirty="0" smtClean="0"/>
              <a:t>Optional header ‘@’</a:t>
            </a:r>
          </a:p>
          <a:p>
            <a:r>
              <a:rPr lang="en-US" dirty="0" smtClean="0"/>
              <a:t>Alignment info</a:t>
            </a:r>
          </a:p>
          <a:p>
            <a:r>
              <a:rPr lang="en-US" dirty="0" smtClean="0"/>
              <a:t>Example: first read starts at chr4: 1,076,030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7604" t="89630" r="10573" b="6111"/>
          <a:stretch/>
        </p:blipFill>
        <p:spPr>
          <a:xfrm>
            <a:off x="466561" y="1374397"/>
            <a:ext cx="11568043" cy="63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6632" t="35753" r="17378" b="48691"/>
          <a:stretch/>
        </p:blipFill>
        <p:spPr>
          <a:xfrm>
            <a:off x="396019" y="2060312"/>
            <a:ext cx="5580238" cy="1677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073" y="3671255"/>
            <a:ext cx="16193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samtools</a:t>
            </a:r>
            <a:r>
              <a:rPr lang="en-US" sz="1100" dirty="0" smtClean="0"/>
              <a:t> manual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89" t="44872" r="57103" b="11837"/>
          <a:stretch/>
        </p:blipFill>
        <p:spPr>
          <a:xfrm>
            <a:off x="4500833" y="4053840"/>
            <a:ext cx="7529831" cy="2177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67579" t="36088" r="17343" b="47222"/>
          <a:stretch/>
        </p:blipFill>
        <p:spPr>
          <a:xfrm>
            <a:off x="6185263" y="2018066"/>
            <a:ext cx="5660570" cy="17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 Flags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https://www.samformat.info/sam-format-flag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219" t="13518" r="11698" b="14482"/>
          <a:stretch/>
        </p:blipFill>
        <p:spPr>
          <a:xfrm>
            <a:off x="1447801" y="1924734"/>
            <a:ext cx="8747760" cy="43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6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Transcriptome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an optional step in the process and I actually don’t perform it very often</a:t>
            </a:r>
          </a:p>
          <a:p>
            <a:r>
              <a:rPr lang="en-US" dirty="0" smtClean="0"/>
              <a:t>You need paired-end reads and deep coverage</a:t>
            </a:r>
          </a:p>
          <a:p>
            <a:r>
              <a:rPr lang="en-US" dirty="0" smtClean="0"/>
              <a:t>Software:</a:t>
            </a:r>
          </a:p>
          <a:p>
            <a:pPr lvl="1"/>
            <a:r>
              <a:rPr lang="en-US" dirty="0" smtClean="0"/>
              <a:t>Cufflinks</a:t>
            </a:r>
          </a:p>
          <a:p>
            <a:pPr lvl="1"/>
            <a:r>
              <a:rPr lang="en-US" dirty="0" err="1" smtClean="0"/>
              <a:t>Stringtie</a:t>
            </a:r>
            <a:endParaRPr lang="en-US" dirty="0" smtClean="0"/>
          </a:p>
          <a:p>
            <a:pPr lvl="1"/>
            <a:r>
              <a:rPr lang="en-US" dirty="0" smtClean="0"/>
              <a:t>Scripture</a:t>
            </a:r>
          </a:p>
          <a:p>
            <a:pPr lvl="1"/>
            <a:r>
              <a:rPr lang="en-US" dirty="0" err="1" smtClean="0"/>
              <a:t>Traph</a:t>
            </a:r>
            <a:endParaRPr lang="en-US" dirty="0" smtClean="0"/>
          </a:p>
          <a:p>
            <a:pPr lvl="1"/>
            <a:r>
              <a:rPr lang="en-US" dirty="0" smtClean="0"/>
              <a:t>Trinity</a:t>
            </a:r>
          </a:p>
          <a:p>
            <a:pPr lvl="1"/>
            <a:r>
              <a:rPr lang="en-US" dirty="0" err="1" smtClean="0"/>
              <a:t>TransAbyss</a:t>
            </a:r>
            <a:endParaRPr lang="en-US" dirty="0" smtClean="0"/>
          </a:p>
          <a:p>
            <a:pPr lvl="1"/>
            <a:r>
              <a:rPr lang="en-US" dirty="0" smtClean="0"/>
              <a:t>Velvet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27846929"/>
              </p:ext>
            </p:extLst>
          </p:nvPr>
        </p:nvGraphicFramePr>
        <p:xfrm>
          <a:off x="8218646" y="121510"/>
          <a:ext cx="2676525" cy="135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ight Brace 8"/>
          <p:cNvSpPr/>
          <p:nvPr/>
        </p:nvSpPr>
        <p:spPr>
          <a:xfrm>
            <a:off x="3169084" y="3507289"/>
            <a:ext cx="331940" cy="1290180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76388" y="3970751"/>
            <a:ext cx="28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Reference guided assemblies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3171172" y="4874712"/>
            <a:ext cx="331940" cy="1096027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84739" y="5237967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 novo assemblies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Guided</a:t>
            </a:r>
            <a:br>
              <a:rPr lang="en-US" dirty="0" smtClean="0"/>
            </a:br>
            <a:r>
              <a:rPr lang="en-US" dirty="0" smtClean="0"/>
              <a:t>Assemblies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990" y="1618945"/>
            <a:ext cx="3622766" cy="4351338"/>
          </a:xfrm>
        </p:spPr>
        <p:txBody>
          <a:bodyPr/>
          <a:lstStyle/>
          <a:p>
            <a:r>
              <a:rPr lang="en-US" dirty="0" smtClean="0"/>
              <a:t>Splice junctions are the main guiding force in the reconstruction</a:t>
            </a:r>
          </a:p>
          <a:p>
            <a:r>
              <a:rPr lang="en-US" dirty="0" smtClean="0"/>
              <a:t>See which exons of these splice junctions overlap</a:t>
            </a:r>
          </a:p>
          <a:p>
            <a:r>
              <a:rPr lang="en-US" dirty="0" smtClean="0"/>
              <a:t>Estimate your isoforms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76380" y="6002922"/>
            <a:ext cx="18485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Martin &amp; Wang 2015</a:t>
            </a:r>
            <a:endParaRPr lang="en-US" sz="1100" dirty="0"/>
          </a:p>
        </p:txBody>
      </p:sp>
      <p:pic>
        <p:nvPicPr>
          <p:cNvPr id="4100" name="Picture 4" descr="Fig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60" y="576196"/>
            <a:ext cx="5612869" cy="53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2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</a:t>
            </a:r>
            <a:br>
              <a:rPr lang="en-US" dirty="0" smtClean="0"/>
            </a:br>
            <a:r>
              <a:rPr lang="en-US" dirty="0" smtClean="0"/>
              <a:t>Assemblies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990" y="1618945"/>
            <a:ext cx="362276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Depends on De </a:t>
            </a:r>
            <a:r>
              <a:rPr lang="en-US" dirty="0" err="1" smtClean="0"/>
              <a:t>Brujin</a:t>
            </a:r>
            <a:r>
              <a:rPr lang="en-US" dirty="0" smtClean="0"/>
              <a:t> graph</a:t>
            </a:r>
          </a:p>
          <a:p>
            <a:r>
              <a:rPr lang="en-US" dirty="0" smtClean="0"/>
              <a:t>Combinatorial mathematics, creates every possible combinations of length k</a:t>
            </a:r>
          </a:p>
          <a:p>
            <a:r>
              <a:rPr lang="en-US" dirty="0" smtClean="0"/>
              <a:t>Identify </a:t>
            </a:r>
            <a:r>
              <a:rPr lang="en-US" dirty="0" err="1" smtClean="0"/>
              <a:t>indels</a:t>
            </a:r>
            <a:r>
              <a:rPr lang="en-US" dirty="0" smtClean="0"/>
              <a:t> and SNPs/errors</a:t>
            </a:r>
          </a:p>
          <a:p>
            <a:r>
              <a:rPr lang="en-US" dirty="0" smtClean="0"/>
              <a:t>Estimate your isoforms</a:t>
            </a:r>
          </a:p>
          <a:p>
            <a:r>
              <a:rPr lang="en-US" dirty="0" smtClean="0"/>
              <a:t>Computationally much more time than reference based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76380" y="6002922"/>
            <a:ext cx="18485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Martin &amp; Wang 2015</a:t>
            </a:r>
            <a:endParaRPr lang="en-US" sz="1100" dirty="0"/>
          </a:p>
        </p:txBody>
      </p:sp>
      <p:pic>
        <p:nvPicPr>
          <p:cNvPr id="12290" name="Picture 2" descr="Fig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44" y="333444"/>
            <a:ext cx="4793836" cy="56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Transfer Format (GTF)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Transcriptome file format</a:t>
            </a:r>
          </a:p>
          <a:p>
            <a:r>
              <a:rPr lang="en-US" dirty="0" smtClean="0"/>
              <a:t>Can get references from ENSEMBL: Gene sets</a:t>
            </a:r>
          </a:p>
          <a:p>
            <a:r>
              <a:rPr lang="en-US" dirty="0" smtClean="0"/>
              <a:t>Easy to look at using R/</a:t>
            </a:r>
            <a:r>
              <a:rPr lang="en-US" dirty="0" err="1" smtClean="0"/>
              <a:t>rtracklayer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157" t="28519" r="16458" b="55185"/>
          <a:stretch/>
        </p:blipFill>
        <p:spPr>
          <a:xfrm>
            <a:off x="6737961" y="1512073"/>
            <a:ext cx="4719205" cy="76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86553" y="1478943"/>
            <a:ext cx="675861" cy="97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344" t="20542" r="58897" b="27779"/>
          <a:stretch/>
        </p:blipFill>
        <p:spPr>
          <a:xfrm>
            <a:off x="1040150" y="3316404"/>
            <a:ext cx="4664615" cy="2853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7552" t="37778" r="58750" b="27778"/>
          <a:stretch/>
        </p:blipFill>
        <p:spPr>
          <a:xfrm>
            <a:off x="5894410" y="3363401"/>
            <a:ext cx="5942210" cy="24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Tuxedo Suite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3960" t="8889" r="14219" b="31667"/>
          <a:stretch/>
        </p:blipFill>
        <p:spPr>
          <a:xfrm>
            <a:off x="1023141" y="1870739"/>
            <a:ext cx="2671353" cy="20467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5976" y="3928021"/>
            <a:ext cx="286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Johns Hopkins group produces all the “Tuxedo Tools” </a:t>
            </a:r>
            <a:endParaRPr lang="en-US" dirty="0"/>
          </a:p>
        </p:txBody>
      </p:sp>
      <p:pic>
        <p:nvPicPr>
          <p:cNvPr id="10242" name="Picture 2" descr="An external file that holds a picture, illustration, etc.&#10;Object name is nihms-366741-f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805" y="222636"/>
            <a:ext cx="2990544" cy="603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840199" y="6201705"/>
            <a:ext cx="17940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Trapnell</a:t>
            </a:r>
            <a:r>
              <a:rPr lang="en-US" sz="1100" dirty="0" smtClean="0"/>
              <a:t> et al, 2012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8014915" y="1542553"/>
            <a:ext cx="36337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version of </a:t>
            </a:r>
            <a:r>
              <a:rPr lang="en-US" dirty="0" err="1" smtClean="0"/>
              <a:t>tophat</a:t>
            </a:r>
            <a:r>
              <a:rPr lang="en-US" dirty="0" smtClean="0"/>
              <a:t> is hisat2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Newer version of cufflinks is </a:t>
            </a:r>
            <a:r>
              <a:rPr lang="en-US" dirty="0" err="1" smtClean="0"/>
              <a:t>stringtie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412481" y="4358640"/>
            <a:ext cx="2636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suite is extremely popular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Quantitate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Summarize on either the gene level or isoform level</a:t>
            </a:r>
          </a:p>
          <a:p>
            <a:r>
              <a:rPr lang="en-US" dirty="0" err="1" smtClean="0"/>
              <a:t>HTSeq</a:t>
            </a:r>
            <a:r>
              <a:rPr lang="en-US" dirty="0" smtClean="0"/>
              <a:t> (python module) or RSEM</a:t>
            </a:r>
          </a:p>
          <a:p>
            <a:r>
              <a:rPr lang="en-US" dirty="0" err="1" smtClean="0"/>
              <a:t>HTSeq</a:t>
            </a:r>
            <a:r>
              <a:rPr lang="en-US" dirty="0" smtClean="0"/>
              <a:t> not good for overlapping reads (i.e. not good for isoforms)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4408619"/>
              </p:ext>
            </p:extLst>
          </p:nvPr>
        </p:nvGraphicFramePr>
        <p:xfrm>
          <a:off x="8256888" y="238982"/>
          <a:ext cx="2676525" cy="135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1" name="Group 90"/>
          <p:cNvGrpSpPr/>
          <p:nvPr/>
        </p:nvGrpSpPr>
        <p:grpSpPr>
          <a:xfrm>
            <a:off x="624840" y="3764280"/>
            <a:ext cx="8880191" cy="1737896"/>
            <a:chOff x="624840" y="3764280"/>
            <a:chExt cx="8880191" cy="1737896"/>
          </a:xfrm>
        </p:grpSpPr>
        <p:grpSp>
          <p:nvGrpSpPr>
            <p:cNvPr id="20" name="Group 42"/>
            <p:cNvGrpSpPr/>
            <p:nvPr/>
          </p:nvGrpSpPr>
          <p:grpSpPr>
            <a:xfrm>
              <a:off x="2063722" y="5039850"/>
              <a:ext cx="7441309" cy="394138"/>
              <a:chOff x="1103601" y="4997699"/>
              <a:chExt cx="7441309" cy="39413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103601" y="4997699"/>
                <a:ext cx="1702676" cy="3941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247710" y="4997699"/>
                <a:ext cx="798787" cy="3941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882069" y="4997699"/>
                <a:ext cx="1581808" cy="3941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921075" y="4997699"/>
                <a:ext cx="1623835" cy="3941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stCxn id="22" idx="3"/>
                <a:endCxn id="23" idx="1"/>
              </p:cNvCxnSpPr>
              <p:nvPr/>
            </p:nvCxnSpPr>
            <p:spPr>
              <a:xfrm>
                <a:off x="4046497" y="5194768"/>
                <a:ext cx="83557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3"/>
                <a:endCxn id="22" idx="1"/>
              </p:cNvCxnSpPr>
              <p:nvPr/>
            </p:nvCxnSpPr>
            <p:spPr>
              <a:xfrm>
                <a:off x="2806277" y="5194768"/>
                <a:ext cx="4414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3" idx="3"/>
                <a:endCxn id="24" idx="1"/>
              </p:cNvCxnSpPr>
              <p:nvPr/>
            </p:nvCxnSpPr>
            <p:spPr>
              <a:xfrm>
                <a:off x="6463877" y="5194768"/>
                <a:ext cx="4571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4309246" y="4997699"/>
                <a:ext cx="341572" cy="3941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063722" y="4340989"/>
              <a:ext cx="6742385" cy="394138"/>
              <a:chOff x="646387" y="3883573"/>
              <a:chExt cx="6742385" cy="394138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46387" y="3883573"/>
                <a:ext cx="1702676" cy="3941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790496" y="3883573"/>
                <a:ext cx="798787" cy="3941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424855" y="3883573"/>
                <a:ext cx="1581808" cy="3941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63861" y="3883573"/>
                <a:ext cx="924911" cy="3941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>
                <a:stCxn id="32" idx="3"/>
                <a:endCxn id="33" idx="1"/>
              </p:cNvCxnSpPr>
              <p:nvPr/>
            </p:nvCxnSpPr>
            <p:spPr>
              <a:xfrm>
                <a:off x="3589283" y="4080642"/>
                <a:ext cx="83557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3"/>
                <a:endCxn id="32" idx="1"/>
              </p:cNvCxnSpPr>
              <p:nvPr/>
            </p:nvCxnSpPr>
            <p:spPr>
              <a:xfrm>
                <a:off x="2349063" y="4080642"/>
                <a:ext cx="4414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33" idx="3"/>
                <a:endCxn id="34" idx="1"/>
              </p:cNvCxnSpPr>
              <p:nvPr/>
            </p:nvCxnSpPr>
            <p:spPr>
              <a:xfrm>
                <a:off x="6006663" y="4080642"/>
                <a:ext cx="4571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/>
            <p:cNvCxnSpPr/>
            <p:nvPr/>
          </p:nvCxnSpPr>
          <p:spPr>
            <a:xfrm>
              <a:off x="2133600" y="394716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286000" y="409956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438400" y="425196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41320" y="417576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27960" y="391668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95600" y="405384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133600" y="381000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3398520" y="4267200"/>
              <a:ext cx="1051560" cy="0"/>
              <a:chOff x="3398520" y="3855720"/>
              <a:chExt cx="1051560" cy="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4221480" y="3855720"/>
                <a:ext cx="228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398520" y="3855720"/>
                <a:ext cx="228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596640" y="3855720"/>
                <a:ext cx="7010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7162800" y="4267200"/>
              <a:ext cx="1051560" cy="0"/>
              <a:chOff x="3398520" y="3855720"/>
              <a:chExt cx="1051560" cy="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221480" y="3855720"/>
                <a:ext cx="228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398520" y="3855720"/>
                <a:ext cx="228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596640" y="3855720"/>
                <a:ext cx="7010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4739640" y="4236720"/>
              <a:ext cx="1524000" cy="45720"/>
              <a:chOff x="3398520" y="3855720"/>
              <a:chExt cx="1051560" cy="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221480" y="3855720"/>
                <a:ext cx="228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3398520" y="3855720"/>
                <a:ext cx="228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596640" y="3855720"/>
                <a:ext cx="7010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4724400" y="4084320"/>
              <a:ext cx="838200" cy="121920"/>
              <a:chOff x="3398520" y="3855720"/>
              <a:chExt cx="1051560" cy="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4221480" y="3855720"/>
                <a:ext cx="228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398520" y="3855720"/>
                <a:ext cx="228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596640" y="3855720"/>
                <a:ext cx="7010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>
              <a:off x="4236720" y="414528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251960" y="397764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556760" y="390144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035040" y="413004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212080" y="399288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196840" y="390144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248400" y="425196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913120" y="393192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065520" y="403860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583680" y="393192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736080" y="408432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614160" y="419100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7863840" y="382524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016240" y="397764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8168640" y="413004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321040" y="4282440"/>
              <a:ext cx="4876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624840" y="3870960"/>
              <a:ext cx="142026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500" dirty="0" smtClean="0"/>
            </a:p>
            <a:p>
              <a:r>
                <a:rPr lang="en-US" sz="2500" dirty="0" smtClean="0"/>
                <a:t>Isoform 1</a:t>
              </a:r>
            </a:p>
            <a:p>
              <a:endParaRPr lang="en-US" sz="2500" dirty="0" smtClean="0"/>
            </a:p>
            <a:p>
              <a:r>
                <a:rPr lang="en-US" sz="2500" dirty="0" smtClean="0"/>
                <a:t>Isofrom2</a:t>
              </a:r>
              <a:endParaRPr lang="en-US" sz="25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24840" y="3764280"/>
              <a:ext cx="96128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/>
                <a:t>Reads</a:t>
              </a:r>
              <a:endParaRPr 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33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Quantitation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NA-</a:t>
            </a:r>
            <a:r>
              <a:rPr lang="en-US" u="sng" dirty="0" err="1" smtClean="0">
                <a:solidFill>
                  <a:srgbClr val="FF0000"/>
                </a:solidFill>
              </a:rPr>
              <a:t>S</a:t>
            </a:r>
            <a:r>
              <a:rPr lang="en-US" dirty="0" err="1" smtClean="0"/>
              <a:t>eq</a:t>
            </a:r>
            <a:r>
              <a:rPr lang="en-US" dirty="0" smtClean="0"/>
              <a:t> </a:t>
            </a:r>
            <a:r>
              <a:rPr lang="en-US" u="sng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xpectation </a:t>
            </a:r>
            <a:r>
              <a:rPr lang="en-US" u="sng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aximization (RSEM). Li et al, 2010</a:t>
            </a:r>
          </a:p>
          <a:p>
            <a:r>
              <a:rPr lang="en-US" dirty="0" smtClean="0"/>
              <a:t>Say you have a gene with 2 isoforms.  Each has it’s own unique exon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Say you have 3 reads for these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Would say 2/3 of your reads for this gene come from isoform 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584" t="35186" r="53083" b="58444"/>
          <a:stretch/>
        </p:blipFill>
        <p:spPr>
          <a:xfrm>
            <a:off x="1066800" y="2926080"/>
            <a:ext cx="5547360" cy="655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584" t="48221" r="53083" b="42890"/>
          <a:stretch/>
        </p:blipFill>
        <p:spPr>
          <a:xfrm>
            <a:off x="1066800" y="4434840"/>
            <a:ext cx="5547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Quantitation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843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However, example was extremely simplified as isoforms are highly similar and many don’t have completely unique exons.  </a:t>
            </a:r>
          </a:p>
          <a:p>
            <a:pPr lvl="1"/>
            <a:r>
              <a:rPr lang="en-US" dirty="0" smtClean="0"/>
              <a:t>Isoform 1: Exon1-Exon2-Exon3-Exon4</a:t>
            </a:r>
          </a:p>
          <a:p>
            <a:pPr lvl="1"/>
            <a:r>
              <a:rPr lang="en-US" dirty="0" smtClean="0"/>
              <a:t>Isoform 2: Exon1-Exon3-Exon4</a:t>
            </a:r>
          </a:p>
          <a:p>
            <a:pPr lvl="1"/>
            <a:r>
              <a:rPr lang="en-US" dirty="0" smtClean="0"/>
              <a:t>Isoform 3: Exon2-Exon3-Exon4</a:t>
            </a:r>
            <a:endParaRPr lang="en-US" dirty="0"/>
          </a:p>
          <a:p>
            <a:r>
              <a:rPr lang="en-US" dirty="0" smtClean="0"/>
              <a:t>Notation</a:t>
            </a:r>
          </a:p>
          <a:p>
            <a:pPr lvl="1"/>
            <a:r>
              <a:rPr lang="en-US" dirty="0" smtClean="0"/>
              <a:t>N = total # of reads (library size)</a:t>
            </a:r>
          </a:p>
          <a:p>
            <a:pPr lvl="1"/>
            <a:r>
              <a:rPr lang="en-US" dirty="0" smtClean="0"/>
              <a:t>M = # known isoforms</a:t>
            </a:r>
          </a:p>
          <a:p>
            <a:pPr lvl="1"/>
            <a:r>
              <a:rPr lang="en-US" dirty="0" smtClean="0"/>
              <a:t>L = read length</a:t>
            </a:r>
          </a:p>
          <a:p>
            <a:pPr lvl="1"/>
            <a:r>
              <a:rPr lang="en-US" dirty="0" smtClean="0"/>
              <a:t>Li = length isoform</a:t>
            </a:r>
          </a:p>
          <a:p>
            <a:pPr lvl="1"/>
            <a:r>
              <a:rPr lang="el-GR" dirty="0" smtClean="0"/>
              <a:t>τ</a:t>
            </a:r>
            <a:r>
              <a:rPr lang="en-US" dirty="0" err="1" smtClean="0"/>
              <a:t>i</a:t>
            </a:r>
            <a:r>
              <a:rPr lang="en-US" dirty="0" smtClean="0"/>
              <a:t> = TPM (fraction of transcripts belong to isoform </a:t>
            </a:r>
            <a:r>
              <a:rPr lang="en-US" dirty="0" err="1" smtClean="0"/>
              <a:t>i</a:t>
            </a:r>
            <a:r>
              <a:rPr lang="en-US" dirty="0" smtClean="0"/>
              <a:t> out of all transcripts in sample * million)</a:t>
            </a:r>
          </a:p>
          <a:p>
            <a:pPr lvl="1"/>
            <a:r>
              <a:rPr lang="en-US" dirty="0" smtClean="0"/>
              <a:t>ϴ</a:t>
            </a:r>
            <a:r>
              <a:rPr lang="en-US" dirty="0" err="1" smtClean="0"/>
              <a:t>i</a:t>
            </a:r>
            <a:r>
              <a:rPr lang="en-US" dirty="0" smtClean="0"/>
              <a:t> = prior probability any single read derived from isoform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</a:p>
          <a:p>
            <a:r>
              <a:rPr lang="en-US" sz="2900" dirty="0" smtClean="0"/>
              <a:t>Take away </a:t>
            </a:r>
            <a:r>
              <a:rPr kumimoji="0" lang="en-US" altLang="en-US" sz="29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</a:rPr>
              <a:t>θ</a:t>
            </a:r>
            <a:r>
              <a:rPr lang="en-US" altLang="en-US" sz="2900" dirty="0">
                <a:solidFill>
                  <a:srgbClr val="292929"/>
                </a:solidFill>
              </a:rPr>
              <a:t> has a constant (uniform) probability </a:t>
            </a:r>
            <a:r>
              <a:rPr lang="en-US" altLang="en-US" sz="2900" dirty="0" smtClean="0">
                <a:solidFill>
                  <a:srgbClr val="292929"/>
                </a:solidFill>
              </a:rPr>
              <a:t>density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8071980" y="1641698"/>
                <a:ext cx="2467342" cy="888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980" y="1641698"/>
                <a:ext cx="2467342" cy="888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209140" y="2723738"/>
                <a:ext cx="2332113" cy="8884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140" y="2723738"/>
                <a:ext cx="2332113" cy="888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371641" y="3879539"/>
                <a:ext cx="1574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641" y="3879539"/>
                <a:ext cx="1574983" cy="369332"/>
              </a:xfrm>
              <a:prstGeom prst="rect">
                <a:avLst/>
              </a:prstGeom>
              <a:blipFill>
                <a:blip r:embed="rId4"/>
                <a:stretch>
                  <a:fillRect l="-656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8336132" y="4527609"/>
                <a:ext cx="2140138" cy="369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132" y="4527609"/>
                <a:ext cx="2140138" cy="369653"/>
              </a:xfrm>
              <a:prstGeom prst="rect">
                <a:avLst/>
              </a:prstGeom>
              <a:blipFill>
                <a:blip r:embed="rId5"/>
                <a:stretch>
                  <a:fillRect l="-26136" t="-178333" r="-3409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416031" y="5140170"/>
                <a:ext cx="13064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031" y="5140170"/>
                <a:ext cx="1306448" cy="369332"/>
              </a:xfrm>
              <a:prstGeom prst="rect">
                <a:avLst/>
              </a:prstGeom>
              <a:blipFill>
                <a:blip r:embed="rId6"/>
                <a:stretch>
                  <a:fillRect l="-5140" r="-514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3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03008012"/>
              </p:ext>
            </p:extLst>
          </p:nvPr>
        </p:nvGraphicFramePr>
        <p:xfrm>
          <a:off x="315686" y="788964"/>
          <a:ext cx="11460977" cy="582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07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Quantitation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does an estimate of </a:t>
            </a:r>
            <a:r>
              <a:rPr lang="el-GR" dirty="0" smtClean="0"/>
              <a:t>ϴ</a:t>
            </a:r>
            <a:r>
              <a:rPr lang="en-US" dirty="0" smtClean="0"/>
              <a:t> (or </a:t>
            </a:r>
            <a:r>
              <a:rPr lang="el-GR" dirty="0" smtClean="0"/>
              <a:t>τ</a:t>
            </a:r>
            <a:r>
              <a:rPr lang="en-US" dirty="0" smtClean="0"/>
              <a:t>) look like?</a:t>
            </a:r>
          </a:p>
          <a:p>
            <a:r>
              <a:rPr lang="en-US" dirty="0" smtClean="0"/>
              <a:t>Full posterior distribution is p(</a:t>
            </a:r>
            <a:r>
              <a:rPr lang="el-GR" dirty="0" smtClean="0"/>
              <a:t>ϴ|</a:t>
            </a:r>
            <a:r>
              <a:rPr lang="en-US" dirty="0"/>
              <a:t>R</a:t>
            </a:r>
            <a:r>
              <a:rPr lang="en-US" dirty="0" smtClean="0"/>
              <a:t>) or p(</a:t>
            </a:r>
            <a:r>
              <a:rPr lang="el-GR" dirty="0"/>
              <a:t>τ|</a:t>
            </a:r>
            <a:r>
              <a:rPr lang="en-US" dirty="0"/>
              <a:t>R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 et al 2010, describe following Bayesian network (a probabilistic graphical model):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Gn</a:t>
            </a:r>
            <a:r>
              <a:rPr lang="en-US" dirty="0" smtClean="0"/>
              <a:t> is isoform and Sn is starting position</a:t>
            </a:r>
          </a:p>
          <a:p>
            <a:r>
              <a:rPr lang="en-US" dirty="0" smtClean="0"/>
              <a:t>Probability of  a read coming from a specific gene with influence the number of reads you see in your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4434" t="56882" r="35275" b="21974"/>
          <a:stretch/>
        </p:blipFill>
        <p:spPr>
          <a:xfrm>
            <a:off x="2441359" y="3157128"/>
            <a:ext cx="4847208" cy="19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2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Quantitation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2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Start with a joint probability: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lots of math: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Start an estimate of </a:t>
            </a:r>
            <a:r>
              <a:rPr lang="el-GR" dirty="0" smtClean="0"/>
              <a:t>ϴ</a:t>
            </a:r>
            <a:r>
              <a:rPr lang="en-US" dirty="0" smtClean="0"/>
              <a:t>1 and </a:t>
            </a:r>
            <a:r>
              <a:rPr lang="el-GR" dirty="0" smtClean="0"/>
              <a:t>ϴ</a:t>
            </a:r>
            <a:r>
              <a:rPr lang="en-US" dirty="0"/>
              <a:t>2</a:t>
            </a:r>
            <a:r>
              <a:rPr lang="en-US" dirty="0" smtClean="0"/>
              <a:t> (assuming a simple 2 isoform dataset with N1 # reads aligning uniquely to isoform 1 and N2 # reads aligning uniquely to isoform 2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046" t="24175" r="30178" b="67367"/>
          <a:stretch/>
        </p:blipFill>
        <p:spPr>
          <a:xfrm>
            <a:off x="1651246" y="2011954"/>
            <a:ext cx="7457243" cy="870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2864" t="26332" r="43367" b="64822"/>
          <a:stretch/>
        </p:blipFill>
        <p:spPr>
          <a:xfrm>
            <a:off x="2108340" y="3422554"/>
            <a:ext cx="2518089" cy="909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2798" t="42381" r="44107" b="48942"/>
          <a:stretch/>
        </p:blipFill>
        <p:spPr>
          <a:xfrm>
            <a:off x="4713515" y="5366655"/>
            <a:ext cx="2394858" cy="8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6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Quantitation 5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Start doing expectation maximization for finding the maximum a posteriori estimate of </a:t>
                </a:r>
                <a:r>
                  <a:rPr lang="el-GR" dirty="0" smtClean="0"/>
                  <a:t>ϴ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N12 = # reads overlapping both isoforms</a:t>
                </a:r>
              </a:p>
              <a:p>
                <a:pPr lvl="1"/>
                <a:r>
                  <a:rPr lang="en-US" dirty="0" smtClean="0"/>
                  <a:t>N = # read total (N1  N2 + N12)</a:t>
                </a:r>
              </a:p>
              <a:p>
                <a:r>
                  <a:rPr lang="en-US" dirty="0" smtClean="0"/>
                  <a:t>Repeat this cycle 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dirty="0" smtClean="0"/>
                  <a:t> does differ too much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r>
                  <a:rPr lang="en-US" dirty="0" smtClean="0"/>
                  <a:t>Simulation example: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548" t="66931" r="44048" b="26085"/>
          <a:stretch/>
        </p:blipFill>
        <p:spPr>
          <a:xfrm>
            <a:off x="7043057" y="2569028"/>
            <a:ext cx="2634343" cy="718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4048" t="18466" r="45104" b="67566"/>
          <a:stretch/>
        </p:blipFill>
        <p:spPr>
          <a:xfrm>
            <a:off x="1162051" y="4876800"/>
            <a:ext cx="1695450" cy="12279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8854" t="38518" r="39896" b="50555"/>
          <a:stretch/>
        </p:blipFill>
        <p:spPr>
          <a:xfrm>
            <a:off x="3198786" y="4876800"/>
            <a:ext cx="3754464" cy="1085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8854" t="63441" r="39896" b="21415"/>
          <a:stretch/>
        </p:blipFill>
        <p:spPr>
          <a:xfrm>
            <a:off x="7504086" y="4876800"/>
            <a:ext cx="3754464" cy="1504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9125" y="4517756"/>
            <a:ext cx="812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Truth		     Counts					RSEM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7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alignment tools, you need to build a reference </a:t>
            </a:r>
          </a:p>
          <a:p>
            <a:r>
              <a:rPr lang="en-US" dirty="0" smtClean="0"/>
              <a:t>It is actually aligning to the </a:t>
            </a:r>
            <a:r>
              <a:rPr lang="en-US" b="1" dirty="0" smtClean="0">
                <a:solidFill>
                  <a:srgbClr val="FF0000"/>
                </a:solidFill>
              </a:rPr>
              <a:t>transcriptome</a:t>
            </a:r>
            <a:r>
              <a:rPr lang="en-US" dirty="0" smtClean="0"/>
              <a:t> within this process (bowtie)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RSEM on sample: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143" t="68942" r="23036" b="22910"/>
          <a:stretch/>
        </p:blipFill>
        <p:spPr>
          <a:xfrm>
            <a:off x="957943" y="2928259"/>
            <a:ext cx="10025743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024" t="78995" r="22857" b="8624"/>
          <a:stretch/>
        </p:blipFill>
        <p:spPr>
          <a:xfrm>
            <a:off x="892629" y="4354287"/>
            <a:ext cx="10080172" cy="127362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494314" y="4397829"/>
            <a:ext cx="533400" cy="4245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15542" y="4397830"/>
            <a:ext cx="1230085" cy="4245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2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1169"/>
            <a:ext cx="10515600" cy="4351338"/>
          </a:xfrm>
        </p:spPr>
        <p:txBody>
          <a:bodyPr/>
          <a:lstStyle/>
          <a:p>
            <a:r>
              <a:rPr lang="en-US" dirty="0" smtClean="0"/>
              <a:t>Python script called: runRSEM_batch.py</a:t>
            </a:r>
          </a:p>
          <a:p>
            <a:r>
              <a:rPr lang="en-US" dirty="0" smtClean="0"/>
              <a:t>Written by Spencer Mahaffey (thank you again!)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024" t="66296" r="22857" b="20899"/>
          <a:stretch/>
        </p:blipFill>
        <p:spPr>
          <a:xfrm>
            <a:off x="914400" y="3777344"/>
            <a:ext cx="10080172" cy="1317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333" t="21112" r="66500" b="41852"/>
          <a:stretch/>
        </p:blipFill>
        <p:spPr>
          <a:xfrm>
            <a:off x="8476540" y="1214847"/>
            <a:ext cx="1971568" cy="23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1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Folder with sample name:</a:t>
            </a:r>
          </a:p>
          <a:p>
            <a:pPr lvl="1"/>
            <a:r>
              <a:rPr lang="en-US" dirty="0" smtClean="0"/>
              <a:t>3 files regarding mathematical files</a:t>
            </a:r>
          </a:p>
          <a:p>
            <a:pPr lvl="1"/>
            <a:r>
              <a:rPr lang="en-US" dirty="0" smtClean="0"/>
              <a:t>1 files for count estimated at each iteration</a:t>
            </a:r>
          </a:p>
          <a:p>
            <a:pPr lvl="1"/>
            <a:r>
              <a:rPr lang="en-US" dirty="0" smtClean="0"/>
              <a:t>1 file for other mathematical estimates in model</a:t>
            </a:r>
          </a:p>
          <a:p>
            <a:r>
              <a:rPr lang="en-US" dirty="0" smtClean="0"/>
              <a:t>4 Files per sample:</a:t>
            </a:r>
          </a:p>
          <a:p>
            <a:pPr lvl="1"/>
            <a:r>
              <a:rPr lang="en-US" dirty="0" err="1" smtClean="0"/>
              <a:t>sampleName.genes.results</a:t>
            </a:r>
            <a:endParaRPr lang="en-US" dirty="0" smtClean="0"/>
          </a:p>
          <a:p>
            <a:pPr lvl="1"/>
            <a:r>
              <a:rPr lang="en-US" dirty="0" err="1" smtClean="0"/>
              <a:t>sampleName.isoforms.results</a:t>
            </a:r>
            <a:endParaRPr lang="en-US" dirty="0" smtClean="0"/>
          </a:p>
          <a:p>
            <a:pPr lvl="1"/>
            <a:r>
              <a:rPr lang="en-US" dirty="0" err="1" smtClean="0"/>
              <a:t>sampleName.rsem.out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sampleName.time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0208" t="27593" r="47396" b="11852"/>
          <a:stretch/>
        </p:blipFill>
        <p:spPr>
          <a:xfrm>
            <a:off x="8477250" y="266700"/>
            <a:ext cx="226695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Output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genes.results</a:t>
            </a:r>
            <a:r>
              <a:rPr lang="en-US" dirty="0" smtClean="0"/>
              <a:t> and </a:t>
            </a:r>
            <a:r>
              <a:rPr lang="en-US" dirty="0" err="1" smtClean="0"/>
              <a:t>isoforms.results</a:t>
            </a:r>
            <a:r>
              <a:rPr lang="en-US" dirty="0" smtClean="0"/>
              <a:t> files have the same 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099" t="46447" r="23068" b="8813"/>
          <a:stretch/>
        </p:blipFill>
        <p:spPr>
          <a:xfrm>
            <a:off x="1584960" y="2336351"/>
            <a:ext cx="8473440" cy="388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1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 Merge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2084" t="32370" r="22834" b="8370"/>
          <a:stretch/>
        </p:blipFill>
        <p:spPr>
          <a:xfrm>
            <a:off x="1981200" y="1377801"/>
            <a:ext cx="8275320" cy="500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0680"/>
            <a:ext cx="10515600" cy="454628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</a:t>
            </a:r>
          </a:p>
          <a:p>
            <a:pPr lvl="1"/>
            <a:r>
              <a:rPr lang="en-US" dirty="0" smtClean="0"/>
              <a:t>When downloaded</a:t>
            </a:r>
          </a:p>
          <a:p>
            <a:pPr lvl="1"/>
            <a:r>
              <a:rPr lang="en-US" dirty="0" smtClean="0"/>
              <a:t>Where saved</a:t>
            </a:r>
          </a:p>
          <a:p>
            <a:r>
              <a:rPr lang="en-US" dirty="0" smtClean="0"/>
              <a:t>Processing code</a:t>
            </a:r>
          </a:p>
          <a:p>
            <a:pPr lvl="1"/>
            <a:r>
              <a:rPr lang="en-US" dirty="0" smtClean="0"/>
              <a:t>Just referencing where or what was run</a:t>
            </a:r>
          </a:p>
          <a:p>
            <a:pPr lvl="1"/>
            <a:r>
              <a:rPr lang="en-US" dirty="0" smtClean="0"/>
              <a:t>Versions of programs</a:t>
            </a:r>
          </a:p>
          <a:p>
            <a:r>
              <a:rPr lang="en-US" dirty="0" smtClean="0"/>
              <a:t>Summary of reads at each step</a:t>
            </a:r>
          </a:p>
          <a:p>
            <a:r>
              <a:rPr lang="en-US" dirty="0" smtClean="0"/>
              <a:t>If quantitating to a known reference transcriptome, like to check out percentage </a:t>
            </a:r>
            <a:r>
              <a:rPr lang="en-US" dirty="0" err="1" smtClean="0"/>
              <a:t>Ensembl</a:t>
            </a:r>
            <a:r>
              <a:rPr lang="en-US" dirty="0" smtClean="0"/>
              <a:t> “biotype” aligned to</a:t>
            </a:r>
          </a:p>
          <a:p>
            <a:r>
              <a:rPr lang="en-US" dirty="0" smtClean="0"/>
              <a:t>Look at </a:t>
            </a:r>
            <a:r>
              <a:rPr lang="en-US" dirty="0" err="1" smtClean="0"/>
              <a:t>Rmarkdown</a:t>
            </a:r>
            <a:r>
              <a:rPr lang="en-US" dirty="0" smtClean="0"/>
              <a:t> report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Rmd</a:t>
            </a:r>
            <a:r>
              <a:rPr lang="en-US" dirty="0" smtClean="0"/>
              <a:t> and html will be available on </a:t>
            </a:r>
            <a:r>
              <a:rPr lang="en-US" dirty="0" err="1" smtClean="0"/>
              <a:t>yampa</a:t>
            </a:r>
            <a:r>
              <a:rPr lang="en-US" dirty="0" smtClean="0"/>
              <a:t> under: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b-NO" dirty="0" smtClean="0"/>
              <a:t>Hansen KD, Brenner SE, Dudoit S (2010). </a:t>
            </a:r>
            <a:r>
              <a:rPr lang="en-US" i="1" dirty="0" smtClean="0"/>
              <a:t>Biases in Illumina transcriptome sequencing caused by random hexamer priming. </a:t>
            </a:r>
            <a:r>
              <a:rPr lang="pt-BR" dirty="0" smtClean="0"/>
              <a:t>Nucleic Acids Res. 38(12):e131. </a:t>
            </a:r>
          </a:p>
          <a:p>
            <a:pPr marL="0" indent="0">
              <a:buNone/>
            </a:pPr>
            <a:r>
              <a:rPr lang="en-US" dirty="0" err="1" smtClean="0"/>
              <a:t>Pertea</a:t>
            </a:r>
            <a:r>
              <a:rPr lang="en-US" dirty="0" smtClean="0"/>
              <a:t> M, </a:t>
            </a:r>
            <a:r>
              <a:rPr lang="en-US" dirty="0" err="1" smtClean="0"/>
              <a:t>Pertea</a:t>
            </a:r>
            <a:r>
              <a:rPr lang="en-US" dirty="0" smtClean="0"/>
              <a:t> GM, </a:t>
            </a:r>
            <a:r>
              <a:rPr lang="en-US" dirty="0" err="1" smtClean="0"/>
              <a:t>Antonescu</a:t>
            </a:r>
            <a:r>
              <a:rPr lang="en-US" dirty="0" smtClean="0"/>
              <a:t> CM, Chang TC, </a:t>
            </a:r>
            <a:r>
              <a:rPr lang="en-US" dirty="0" err="1" smtClean="0"/>
              <a:t>Mendell</a:t>
            </a:r>
            <a:r>
              <a:rPr lang="en-US" dirty="0" smtClean="0"/>
              <a:t> JT, </a:t>
            </a:r>
            <a:r>
              <a:rPr lang="en-US" dirty="0" err="1" smtClean="0"/>
              <a:t>Salzberg</a:t>
            </a:r>
            <a:r>
              <a:rPr lang="en-US" dirty="0" smtClean="0"/>
              <a:t> SL. (2015) </a:t>
            </a:r>
            <a:r>
              <a:rPr lang="en-US" i="1" dirty="0" err="1" smtClean="0"/>
              <a:t>StringTie</a:t>
            </a:r>
            <a:r>
              <a:rPr lang="en-US" i="1" dirty="0" smtClean="0"/>
              <a:t> enables improved reconstruction of a transcriptome from RNA-</a:t>
            </a:r>
            <a:r>
              <a:rPr lang="en-US" i="1" dirty="0" err="1" smtClean="0"/>
              <a:t>seq</a:t>
            </a:r>
            <a:r>
              <a:rPr lang="en-US" i="1" dirty="0" smtClean="0"/>
              <a:t> reads. </a:t>
            </a:r>
            <a:r>
              <a:rPr lang="en-US" dirty="0" smtClean="0"/>
              <a:t>Nat </a:t>
            </a:r>
            <a:r>
              <a:rPr lang="en-US" dirty="0" err="1" smtClean="0"/>
              <a:t>Biotechnol</a:t>
            </a:r>
            <a:r>
              <a:rPr lang="en-US" dirty="0" smtClean="0"/>
              <a:t>. 33(3):290-5. </a:t>
            </a:r>
          </a:p>
          <a:p>
            <a:pPr marL="0" indent="0">
              <a:buNone/>
            </a:pPr>
            <a:r>
              <a:rPr lang="en-US" dirty="0" smtClean="0"/>
              <a:t>Martin JA, Wang Z. (2011) </a:t>
            </a:r>
            <a:r>
              <a:rPr lang="en-US" i="1" dirty="0" smtClean="0"/>
              <a:t>Next-generation transcriptome assembly. </a:t>
            </a:r>
            <a:r>
              <a:rPr lang="en-US" dirty="0" smtClean="0"/>
              <a:t>Nat Rev Genet. 12(10):671-82. </a:t>
            </a:r>
          </a:p>
          <a:p>
            <a:pPr marL="0" indent="0">
              <a:buNone/>
            </a:pPr>
            <a:r>
              <a:rPr lang="en-US" dirty="0" smtClean="0"/>
              <a:t>Cole </a:t>
            </a:r>
            <a:r>
              <a:rPr lang="en-US" dirty="0" err="1" smtClean="0"/>
              <a:t>Trapnell</a:t>
            </a:r>
            <a:r>
              <a:rPr lang="en-US" dirty="0" smtClean="0"/>
              <a:t>, Adam Roberts, Loyal Goff, Geo </a:t>
            </a:r>
            <a:r>
              <a:rPr lang="en-US" dirty="0" err="1" smtClean="0"/>
              <a:t>Pertea</a:t>
            </a:r>
            <a:r>
              <a:rPr lang="en-US" dirty="0" smtClean="0"/>
              <a:t>, </a:t>
            </a:r>
            <a:r>
              <a:rPr lang="en-US" dirty="0" err="1" smtClean="0"/>
              <a:t>Daehwan</a:t>
            </a:r>
            <a:r>
              <a:rPr lang="en-US" dirty="0" smtClean="0"/>
              <a:t> Kim, David R Kelley, Harold Pimentel, Steven L </a:t>
            </a:r>
            <a:r>
              <a:rPr lang="en-US" dirty="0" err="1" smtClean="0"/>
              <a:t>Salzberg</a:t>
            </a:r>
            <a:r>
              <a:rPr lang="en-US" dirty="0" smtClean="0"/>
              <a:t>, John L </a:t>
            </a:r>
            <a:r>
              <a:rPr lang="en-US" dirty="0" err="1" smtClean="0"/>
              <a:t>Rinn</a:t>
            </a:r>
            <a:r>
              <a:rPr lang="en-US" dirty="0" smtClean="0"/>
              <a:t>, and </a:t>
            </a:r>
            <a:r>
              <a:rPr lang="en-US" dirty="0" err="1" smtClean="0"/>
              <a:t>Lior</a:t>
            </a:r>
            <a:r>
              <a:rPr lang="en-US" dirty="0" smtClean="0"/>
              <a:t> </a:t>
            </a:r>
            <a:r>
              <a:rPr lang="en-US" dirty="0" err="1" smtClean="0"/>
              <a:t>Pachter</a:t>
            </a:r>
            <a:r>
              <a:rPr lang="en-US" dirty="0" smtClean="0"/>
              <a:t> (2012) </a:t>
            </a:r>
            <a:r>
              <a:rPr lang="en-US" i="1" dirty="0" smtClean="0"/>
              <a:t>Differential gene and transcript expression analysis of RNA-</a:t>
            </a:r>
            <a:r>
              <a:rPr lang="en-US" i="1" dirty="0" err="1" smtClean="0"/>
              <a:t>seq</a:t>
            </a:r>
            <a:r>
              <a:rPr lang="en-US" i="1" dirty="0" smtClean="0"/>
              <a:t> experiments with </a:t>
            </a:r>
            <a:r>
              <a:rPr lang="en-US" i="1" dirty="0" err="1" smtClean="0"/>
              <a:t>TopHat</a:t>
            </a:r>
            <a:r>
              <a:rPr lang="en-US" i="1" dirty="0" smtClean="0"/>
              <a:t> and Cufflinks</a:t>
            </a:r>
            <a:r>
              <a:rPr lang="en-US" dirty="0" smtClean="0"/>
              <a:t>. </a:t>
            </a:r>
            <a:r>
              <a:rPr lang="pt-BR" dirty="0" smtClean="0"/>
              <a:t>Nat Protoc. 2012 Mar 1; 7(3): 562–578.</a:t>
            </a:r>
          </a:p>
          <a:p>
            <a:pPr marL="0" indent="0">
              <a:buNone/>
            </a:pPr>
            <a:r>
              <a:rPr lang="en-US" dirty="0"/>
              <a:t>Li, B., </a:t>
            </a:r>
            <a:r>
              <a:rPr lang="en-US" dirty="0" err="1"/>
              <a:t>Ruotti</a:t>
            </a:r>
            <a:r>
              <a:rPr lang="en-US" dirty="0"/>
              <a:t>, V., Stewart, R.M., Thomson, J.A. &amp; Dewey, C.N. </a:t>
            </a:r>
            <a:r>
              <a:rPr lang="en-US" dirty="0" smtClean="0"/>
              <a:t>(2010). </a:t>
            </a:r>
            <a:r>
              <a:rPr lang="en-US" i="1" dirty="0" smtClean="0"/>
              <a:t>RNA-</a:t>
            </a:r>
            <a:r>
              <a:rPr lang="en-US" i="1" dirty="0" err="1" smtClean="0"/>
              <a:t>Seq</a:t>
            </a:r>
            <a:r>
              <a:rPr lang="en-US" i="1" dirty="0" smtClean="0"/>
              <a:t> </a:t>
            </a:r>
            <a:r>
              <a:rPr lang="en-US" i="1" dirty="0"/>
              <a:t>gene expression estimation with read mapping uncertainty</a:t>
            </a:r>
            <a:r>
              <a:rPr lang="en-US" dirty="0"/>
              <a:t>. Bioinformatics </a:t>
            </a:r>
            <a:r>
              <a:rPr lang="en-US" b="1" dirty="0"/>
              <a:t>26</a:t>
            </a:r>
            <a:r>
              <a:rPr lang="en-US" dirty="0"/>
              <a:t>, </a:t>
            </a:r>
            <a:r>
              <a:rPr lang="en-US" dirty="0" smtClean="0"/>
              <a:t>493–500.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https://www.biostat.wisc.edu/bmi776/lectures/rnaseq.pdf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98920" cy="1325563"/>
          </a:xfrm>
        </p:spPr>
        <p:txBody>
          <a:bodyPr/>
          <a:lstStyle/>
          <a:p>
            <a:r>
              <a:rPr lang="en-US" dirty="0" smtClean="0"/>
              <a:t>Folder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75104"/>
            <a:ext cx="5181600" cy="48190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a typical coverage where the main goal is differential expression (25-30 million reads/sample) raw files range around 2-3.8 GB</a:t>
            </a:r>
          </a:p>
          <a:p>
            <a:r>
              <a:rPr lang="en-US" dirty="0" smtClean="0"/>
              <a:t>Find it useful to have these files in separate folders for each part of the process:</a:t>
            </a:r>
          </a:p>
          <a:p>
            <a:pPr lvl="1"/>
            <a:r>
              <a:rPr lang="en-US" dirty="0" err="1" smtClean="0"/>
              <a:t>rawReads</a:t>
            </a:r>
            <a:endParaRPr lang="en-US" dirty="0" smtClean="0"/>
          </a:p>
          <a:p>
            <a:pPr lvl="1"/>
            <a:r>
              <a:rPr lang="en-US" dirty="0" err="1" smtClean="0"/>
              <a:t>trimmedReads</a:t>
            </a:r>
            <a:endParaRPr lang="en-US" dirty="0" smtClean="0"/>
          </a:p>
          <a:p>
            <a:pPr lvl="1"/>
            <a:r>
              <a:rPr lang="en-US" dirty="0" err="1" smtClean="0"/>
              <a:t>alignedReads</a:t>
            </a:r>
            <a:endParaRPr lang="en-US" dirty="0" smtClean="0"/>
          </a:p>
          <a:p>
            <a:pPr lvl="1"/>
            <a:r>
              <a:rPr lang="en-US" dirty="0"/>
              <a:t>q</a:t>
            </a:r>
            <a:r>
              <a:rPr lang="en-US" dirty="0" smtClean="0"/>
              <a:t>uantitation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(matrix form finally)</a:t>
            </a:r>
          </a:p>
          <a:p>
            <a:r>
              <a:rPr lang="en-US" dirty="0" smtClean="0"/>
              <a:t>Suggestion only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1084" t="20371" r="32666" b="48222"/>
          <a:stretch/>
        </p:blipFill>
        <p:spPr>
          <a:xfrm>
            <a:off x="6431279" y="579120"/>
            <a:ext cx="4724041" cy="51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Format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3419474"/>
            <a:ext cx="11220451" cy="3019426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Single-end technology will give you 1 </a:t>
            </a:r>
            <a:r>
              <a:rPr lang="en-US" sz="1800" dirty="0" err="1" smtClean="0"/>
              <a:t>fastq</a:t>
            </a:r>
            <a:r>
              <a:rPr lang="en-US" sz="1800" dirty="0" smtClean="0"/>
              <a:t> file/sample</a:t>
            </a:r>
          </a:p>
          <a:p>
            <a:r>
              <a:rPr lang="en-US" sz="1800" dirty="0" smtClean="0"/>
              <a:t>Paired end technology will give you 2 </a:t>
            </a:r>
            <a:r>
              <a:rPr lang="en-US" sz="1800" dirty="0" err="1" smtClean="0"/>
              <a:t>fastq</a:t>
            </a:r>
            <a:r>
              <a:rPr lang="en-US" sz="1800" dirty="0" smtClean="0"/>
              <a:t> files/sample </a:t>
            </a:r>
          </a:p>
          <a:p>
            <a:r>
              <a:rPr lang="en-US" sz="1800" dirty="0" smtClean="0"/>
              <a:t>4 lines for each read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Unique Read ID: begins with </a:t>
            </a:r>
            <a:r>
              <a:rPr lang="en-US" sz="1800" dirty="0"/>
              <a:t>'@' character and is followed by a sequence identifier and </a:t>
            </a:r>
            <a:r>
              <a:rPr lang="en-US" sz="1800" dirty="0" smtClean="0"/>
              <a:t>an</a:t>
            </a:r>
            <a:r>
              <a:rPr lang="en-US" sz="1800" dirty="0"/>
              <a:t> </a:t>
            </a:r>
            <a:r>
              <a:rPr lang="en-US" sz="1800" i="1" dirty="0"/>
              <a:t>optional</a:t>
            </a:r>
            <a:r>
              <a:rPr lang="en-US" sz="1800" dirty="0"/>
              <a:t> description (like a </a:t>
            </a:r>
            <a:r>
              <a:rPr lang="en-US" sz="1800" dirty="0">
                <a:hlinkClick r:id="rId2" tooltip="FASTA format"/>
              </a:rPr>
              <a:t>FASTA</a:t>
            </a:r>
            <a:r>
              <a:rPr lang="en-US" sz="1800" dirty="0"/>
              <a:t> title line).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Raw sequence letters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</a:t>
            </a:r>
            <a:r>
              <a:rPr lang="en-US" sz="1800" dirty="0" smtClean="0"/>
              <a:t>egins </a:t>
            </a:r>
            <a:r>
              <a:rPr lang="en-US" sz="1800" dirty="0"/>
              <a:t>with a '+' character and is </a:t>
            </a:r>
            <a:r>
              <a:rPr lang="en-US" sz="1800" i="1" dirty="0"/>
              <a:t>optionally</a:t>
            </a:r>
            <a:r>
              <a:rPr lang="en-US" sz="1800" dirty="0"/>
              <a:t> followed by the same sequence identifier (and any description) again</a:t>
            </a:r>
            <a:r>
              <a:rPr lang="en-US" sz="1800" dirty="0" smtClean="0"/>
              <a:t>.  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Encodes </a:t>
            </a:r>
            <a:r>
              <a:rPr lang="en-US" sz="1800" dirty="0"/>
              <a:t>the quality values for the sequence in Line 2, and must contain the same number of symbols as letters in the sequence</a:t>
            </a:r>
            <a:r>
              <a:rPr lang="en-US" sz="1800" dirty="0" smtClean="0"/>
              <a:t>.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1250" t="36296" r="6805" b="46161"/>
          <a:stretch/>
        </p:blipFill>
        <p:spPr>
          <a:xfrm>
            <a:off x="2615867" y="1598583"/>
            <a:ext cx="7640961" cy="17976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15910" y="1899848"/>
            <a:ext cx="6436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22960" y="2160859"/>
            <a:ext cx="871450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Sequence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29888" y="2742747"/>
            <a:ext cx="8714509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Quality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0276114" y="1955346"/>
            <a:ext cx="511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352315" y="1062719"/>
            <a:ext cx="1839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I’m using the pipping Pam talked about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49286" y="2009775"/>
            <a:ext cx="5671457" cy="174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315487976"/>
              </p:ext>
            </p:extLst>
          </p:nvPr>
        </p:nvGraphicFramePr>
        <p:xfrm>
          <a:off x="4419600" y="219074"/>
          <a:ext cx="2676525" cy="135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579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Illumina ID Format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2798" t="41429" r="50357" b="25767"/>
          <a:stretch/>
        </p:blipFill>
        <p:spPr>
          <a:xfrm>
            <a:off x="1055914" y="1752600"/>
            <a:ext cx="6738258" cy="3374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54800" y="5041900"/>
            <a:ext cx="119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wikipedia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276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Phred</a:t>
            </a:r>
            <a:r>
              <a:rPr lang="en-US" dirty="0" smtClean="0"/>
              <a:t> Quality (Q)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28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score assigned to each individual base called</a:t>
            </a:r>
          </a:p>
          <a:p>
            <a:r>
              <a:rPr lang="en-US" dirty="0" smtClean="0"/>
              <a:t>Developed  to help in the automation of DNA sequencing in the Human Genome Project</a:t>
            </a:r>
          </a:p>
          <a:p>
            <a:r>
              <a:rPr lang="en-US" dirty="0" err="1" smtClean="0"/>
              <a:t>Phred</a:t>
            </a:r>
            <a:r>
              <a:rPr lang="en-US" dirty="0" smtClean="0"/>
              <a:t> score is logarithmically </a:t>
            </a:r>
            <a:r>
              <a:rPr lang="en-US" dirty="0"/>
              <a:t>related to the base-calling error probabilities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3382" t="36449" r="52729" b="37770"/>
          <a:stretch/>
        </p:blipFill>
        <p:spPr>
          <a:xfrm>
            <a:off x="1130299" y="3367741"/>
            <a:ext cx="6197601" cy="26520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1400" y="5994400"/>
            <a:ext cx="119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err="1" smtClean="0"/>
              <a:t>wikipedia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6650" y="4514850"/>
            <a:ext cx="34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Illumina standards say </a:t>
            </a:r>
            <a:r>
              <a:rPr lang="en-US" dirty="0" err="1" smtClean="0"/>
              <a:t>Phred</a:t>
            </a:r>
            <a:r>
              <a:rPr lang="en-US" dirty="0" smtClean="0"/>
              <a:t> of 30 or higher considered “high quality”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and </a:t>
            </a:r>
            <a:r>
              <a:rPr lang="en-US" dirty="0" err="1" smtClean="0"/>
              <a:t>Phred</a:t>
            </a:r>
            <a:r>
              <a:rPr lang="en-US" dirty="0" smtClean="0"/>
              <a:t> Quality Score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83480" cy="4351338"/>
          </a:xfrm>
        </p:spPr>
        <p:txBody>
          <a:bodyPr/>
          <a:lstStyle/>
          <a:p>
            <a:r>
              <a:rPr lang="en-US" dirty="0" smtClean="0"/>
              <a:t>FASTQ score represented as ASCII-33 characters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BIOS 6660 Spring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250" t="36296" r="6805" b="46161"/>
          <a:stretch/>
        </p:blipFill>
        <p:spPr>
          <a:xfrm>
            <a:off x="7048500" y="1457938"/>
            <a:ext cx="4770428" cy="1122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1404" y="2160154"/>
            <a:ext cx="5471060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Quality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9750" t="37408" r="44250" b="38741"/>
          <a:stretch/>
        </p:blipFill>
        <p:spPr>
          <a:xfrm>
            <a:off x="1112436" y="2821056"/>
            <a:ext cx="10189029" cy="2971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979350" y="5835134"/>
            <a:ext cx="14414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Source: USEARCH 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913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reads do I have?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One of the first questions before anything else is how many reads do my samples have? </a:t>
            </a:r>
          </a:p>
          <a:p>
            <a:r>
              <a:rPr lang="en-US" dirty="0" smtClean="0"/>
              <a:t>Make a bash script to count the number of reads you have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Notice I’m counting the number of lines which start with @D00289, not the total lines in the file</a:t>
            </a:r>
          </a:p>
          <a:p>
            <a:r>
              <a:rPr lang="en-US" dirty="0" smtClean="0"/>
              <a:t>Writes a text file with your </a:t>
            </a:r>
            <a:r>
              <a:rPr lang="en-US" dirty="0" err="1" smtClean="0"/>
              <a:t>fastq</a:t>
            </a:r>
            <a:r>
              <a:rPr lang="en-US" dirty="0" smtClean="0"/>
              <a:t> name and number of reads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Lecture 12: 28 Feb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BIOS 6660 Spring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EC01B-7215-41BB-8B14-7B14116964CB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5555" t="12963" r="37084" b="63827"/>
          <a:stretch/>
        </p:blipFill>
        <p:spPr>
          <a:xfrm>
            <a:off x="914399" y="2872882"/>
            <a:ext cx="7845425" cy="21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2059</Words>
  <Application>Microsoft Office PowerPoint</Application>
  <PresentationFormat>Widescreen</PresentationFormat>
  <Paragraphs>446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RNA-Seq Pre-processing</vt:lpstr>
      <vt:lpstr>Overview from Last Time</vt:lpstr>
      <vt:lpstr>Pre-processing Pipeline</vt:lpstr>
      <vt:lpstr>Folder Structure</vt:lpstr>
      <vt:lpstr>FASTQ Format</vt:lpstr>
      <vt:lpstr>FASTQ Illumina ID Format</vt:lpstr>
      <vt:lpstr>Phred Quality (Q) Score</vt:lpstr>
      <vt:lpstr>FASTQ and Phred Quality Score </vt:lpstr>
      <vt:lpstr>How many reads do I have?</vt:lpstr>
      <vt:lpstr>Trim Reads</vt:lpstr>
      <vt:lpstr>Cutadapt code</vt:lpstr>
      <vt:lpstr>FastQC</vt:lpstr>
      <vt:lpstr>FastQC Pre and Post Quality Trimming</vt:lpstr>
      <vt:lpstr>Align Reads to Genome</vt:lpstr>
      <vt:lpstr>Alignment Tools</vt:lpstr>
      <vt:lpstr>Hisat2 Reference Genome</vt:lpstr>
      <vt:lpstr>Hisat2 Alignment</vt:lpstr>
      <vt:lpstr>Batch Alignment</vt:lpstr>
      <vt:lpstr>Alignment Error Example</vt:lpstr>
      <vt:lpstr>BAM Files: Alignment Output</vt:lpstr>
      <vt:lpstr>SAM Flags</vt:lpstr>
      <vt:lpstr>Transcriptome Reconstruction</vt:lpstr>
      <vt:lpstr>Reference Guided Assemblies</vt:lpstr>
      <vt:lpstr>De Novo  Assemblies</vt:lpstr>
      <vt:lpstr>Gene Transfer Format (GTF)</vt:lpstr>
      <vt:lpstr>Tuxedo Suite</vt:lpstr>
      <vt:lpstr>Quantitate Reads</vt:lpstr>
      <vt:lpstr>RSEM Quantitation</vt:lpstr>
      <vt:lpstr>RSEM Quantitation 2</vt:lpstr>
      <vt:lpstr>RSEM Quantitation 3</vt:lpstr>
      <vt:lpstr>RSEM Quantitation 4</vt:lpstr>
      <vt:lpstr>RSEM Quantitation 5</vt:lpstr>
      <vt:lpstr>RSEM Code</vt:lpstr>
      <vt:lpstr>RSEM Batch</vt:lpstr>
      <vt:lpstr>RSEM Output</vt:lpstr>
      <vt:lpstr>RSEM Output 2</vt:lpstr>
      <vt:lpstr>RSEM Merge Data</vt:lpstr>
      <vt:lpstr>Reporting Preprocessing</vt:lpstr>
      <vt:lpstr>References</vt:lpstr>
    </vt:vector>
  </TitlesOfParts>
  <Company>University of Colorado Denver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 Preprocessing</dc:title>
  <dc:creator>Vanderlinden, Lauren</dc:creator>
  <cp:lastModifiedBy>Vanderlinden, Lauren</cp:lastModifiedBy>
  <cp:revision>85</cp:revision>
  <dcterms:created xsi:type="dcterms:W3CDTF">2019-02-26T21:56:06Z</dcterms:created>
  <dcterms:modified xsi:type="dcterms:W3CDTF">2019-02-28T07:15:34Z</dcterms:modified>
</cp:coreProperties>
</file>